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77" r:id="rId2"/>
    <p:sldMasterId id="2147483722" r:id="rId3"/>
  </p:sldMasterIdLst>
  <p:notesMasterIdLst>
    <p:notesMasterId r:id="rId40"/>
  </p:notesMasterIdLst>
  <p:sldIdLst>
    <p:sldId id="332" r:id="rId4"/>
    <p:sldId id="343" r:id="rId5"/>
    <p:sldId id="354" r:id="rId6"/>
    <p:sldId id="361" r:id="rId7"/>
    <p:sldId id="362" r:id="rId8"/>
    <p:sldId id="384" r:id="rId9"/>
    <p:sldId id="386" r:id="rId10"/>
    <p:sldId id="387" r:id="rId11"/>
    <p:sldId id="388" r:id="rId12"/>
    <p:sldId id="391" r:id="rId13"/>
    <p:sldId id="393" r:id="rId14"/>
    <p:sldId id="399" r:id="rId15"/>
    <p:sldId id="367" r:id="rId16"/>
    <p:sldId id="400" r:id="rId17"/>
    <p:sldId id="395" r:id="rId18"/>
    <p:sldId id="366" r:id="rId19"/>
    <p:sldId id="397" r:id="rId20"/>
    <p:sldId id="368" r:id="rId21"/>
    <p:sldId id="369" r:id="rId22"/>
    <p:sldId id="370" r:id="rId23"/>
    <p:sldId id="371" r:id="rId24"/>
    <p:sldId id="372" r:id="rId25"/>
    <p:sldId id="374" r:id="rId26"/>
    <p:sldId id="375" r:id="rId27"/>
    <p:sldId id="376" r:id="rId28"/>
    <p:sldId id="379" r:id="rId29"/>
    <p:sldId id="380" r:id="rId30"/>
    <p:sldId id="381" r:id="rId31"/>
    <p:sldId id="382" r:id="rId32"/>
    <p:sldId id="404" r:id="rId33"/>
    <p:sldId id="405" r:id="rId34"/>
    <p:sldId id="406" r:id="rId35"/>
    <p:sldId id="407" r:id="rId36"/>
    <p:sldId id="408" r:id="rId37"/>
    <p:sldId id="409" r:id="rId38"/>
    <p:sldId id="353" r:id="rId39"/>
  </p:sldIdLst>
  <p:sldSz cx="9144000" cy="5143500" type="screen16x9"/>
  <p:notesSz cx="6858000" cy="9144000"/>
  <p:embeddedFontLst>
    <p:embeddedFont>
      <p:font typeface="Arial Nova Cond" panose="020B0506020202020204" pitchFamily="34" charset="0"/>
      <p:regular r:id="rId41"/>
      <p:bold r:id="rId42"/>
      <p:italic r:id="rId43"/>
      <p:boldItalic r:id="rId44"/>
    </p:embeddedFont>
    <p:embeddedFont>
      <p:font typeface="Avenir Next LT Pro Light" panose="020B0304020202020204" pitchFamily="34" charset="0"/>
      <p:regular r:id="rId45"/>
      <p:italic r:id="rId46"/>
    </p:embeddedFont>
    <p:embeddedFont>
      <p:font typeface="Catamaran" panose="020B0604020202020204" charset="0"/>
      <p:regular r:id="rId47"/>
      <p:bold r:id="rId48"/>
    </p:embeddedFont>
    <p:embeddedFont>
      <p:font typeface="Gill Sans MT" panose="020B0502020104020203" pitchFamily="34" charset="0"/>
      <p:regular r:id="rId49"/>
      <p:bold r:id="rId50"/>
      <p:italic r:id="rId51"/>
      <p:boldItalic r:id="rId52"/>
    </p:embeddedFont>
    <p:embeddedFont>
      <p:font typeface="Inter" panose="020B0604020202020204" charset="0"/>
      <p:regular r:id="rId53"/>
      <p:bold r:id="rId54"/>
      <p:italic r:id="rId55"/>
      <p:boldItalic r:id="rId56"/>
    </p:embeddedFont>
    <p:embeddedFont>
      <p:font typeface="Nunito Light" pitchFamily="2" charset="0"/>
      <p:regular r:id="rId57"/>
      <p:italic r:id="rId58"/>
    </p:embeddedFont>
    <p:embeddedFont>
      <p:font typeface="Posterama" panose="020B0504020200020000" pitchFamily="34" charset="0"/>
      <p:regular r:id="rId59"/>
      <p:bold r:id="rId60"/>
      <p:italic r:id="rId61"/>
      <p:boldItalic r:id="rId62"/>
    </p:embeddedFont>
    <p:embeddedFont>
      <p:font typeface="Speak Pro" panose="020B0504020101020102" pitchFamily="34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2"/>
    <a:srgbClr val="FF3300"/>
    <a:srgbClr val="CC6600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C2A302-043F-465F-8BB4-490024C1B92D}">
  <a:tblStyle styleId="{04C2A302-043F-465F-8BB4-490024C1B9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5" autoAdjust="0"/>
    <p:restoredTop sz="96170"/>
  </p:normalViewPr>
  <p:slideViewPr>
    <p:cSldViewPr snapToGrid="0">
      <p:cViewPr varScale="1">
        <p:scale>
          <a:sx n="109" d="100"/>
          <a:sy n="109" d="100"/>
        </p:scale>
        <p:origin x="1046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63" Type="http://schemas.openxmlformats.org/officeDocument/2006/relationships/font" Target="fonts/font23.fntdata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66" Type="http://schemas.openxmlformats.org/officeDocument/2006/relationships/font" Target="fonts/font26.fntdata"/><Relationship Id="rId5" Type="http://schemas.openxmlformats.org/officeDocument/2006/relationships/slide" Target="slides/slide2.xml"/><Relationship Id="rId61" Type="http://schemas.openxmlformats.org/officeDocument/2006/relationships/font" Target="fonts/font21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font" Target="fonts/font24.fntdata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font" Target="fonts/font22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65" Type="http://schemas.openxmlformats.org/officeDocument/2006/relationships/font" Target="fonts/font2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font" Target="fonts/font10.fntdata"/><Relationship Id="rId5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BF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EDA5BCBA-C5B5-10B5-1B14-A2ED90D64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dfce81f19_0_45:notes">
            <a:extLst>
              <a:ext uri="{FF2B5EF4-FFF2-40B4-BE49-F238E27FC236}">
                <a16:creationId xmlns:a16="http://schemas.microsoft.com/office/drawing/2014/main" id="{65C549BA-06ED-5CC0-861A-C9FE16F59E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89" name="Google Shape;89;g4dfce81f19_0_45:notes">
            <a:extLst>
              <a:ext uri="{FF2B5EF4-FFF2-40B4-BE49-F238E27FC236}">
                <a16:creationId xmlns:a16="http://schemas.microsoft.com/office/drawing/2014/main" id="{A9898158-F50F-DBF4-8235-2E69CB24FE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503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7E0ECBA5-7DE3-85C8-E605-A1AAB5E18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85954DB1-F914-C1B4-DFF2-005E2B1BB7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FE599E61-9548-3D9C-3A50-2294471CFD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2457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A0E3D6F3-3ABF-C8F0-6710-1BE9C113E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4BC7EC45-BEF3-4BD9-6DB1-1E5819097C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FEEB0A38-75E9-7003-954D-D4F04755CE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6203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C19A6263-5809-30B5-D0C6-B0D28C5F4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66D14C24-576F-CEBA-BFB3-A28018C5A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B022B76D-E62B-BBD1-B35A-47DA0FF6AC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1533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C19A6263-5809-30B5-D0C6-B0D28C5F4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66D14C24-576F-CEBA-BFB3-A28018C5A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B022B76D-E62B-BBD1-B35A-47DA0FF6AC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1533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06AF9B08-0216-1F4B-8024-27FC0FE4B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C24FAC7F-DB86-75B4-EE5E-42D4B212CD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5C7F2E06-EF2F-8DF8-B124-4DADC746EA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4330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588446C1-D307-49D3-1FC0-3E3957761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49E21830-E7C5-6D8F-C2B7-23F6C62708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9123AF0B-5C59-30A9-4619-B288954FD6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710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885610EB-DD34-A4D4-64AF-E984C2004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63730D4F-6BE2-3399-57FD-1DA871392C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F2B3DACE-205A-C92E-65AB-7470906F48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472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BDB86013-8353-30C0-9503-3152C6EBA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840D5E54-052D-C612-9217-2D8F9CFD3F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5E0E3D80-727D-D13A-0DE2-DCAE22ED6E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3077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766B7E30-5992-A771-F1A4-E3E2E0226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4CD8D7E2-6524-34B3-027E-C90FFAF0AB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41C40B39-E43F-6EEC-7409-241815E612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2802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8147C678-1A3C-BE07-4B84-0713759F4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03BAB957-5235-B42B-3C52-FFDC6A4DB5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05B79A10-B4D1-2FC0-00F5-35436061C8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6457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A44DB570-ADC0-5B70-EE03-29BFE5DAF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dfce81f19_0_45:notes">
            <a:extLst>
              <a:ext uri="{FF2B5EF4-FFF2-40B4-BE49-F238E27FC236}">
                <a16:creationId xmlns:a16="http://schemas.microsoft.com/office/drawing/2014/main" id="{A0F8EE5A-4AA0-65F9-5573-E6152AAC85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89" name="Google Shape;89;g4dfce81f19_0_45:notes">
            <a:extLst>
              <a:ext uri="{FF2B5EF4-FFF2-40B4-BE49-F238E27FC236}">
                <a16:creationId xmlns:a16="http://schemas.microsoft.com/office/drawing/2014/main" id="{1472B0DA-4DEF-DDD3-CCE8-F1CFDDBDE6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274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A40DA21D-846A-00AA-2713-FB59AC1B1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2CFB9F1E-240F-2B41-292E-60BB8B008B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229E39F7-5733-F119-B7A6-6CDB814841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825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F159BE76-E404-BC4A-935F-D08F3DA2A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E12E4B43-BBAD-4302-6F01-4FBDE4EB2B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1C57B1CE-7299-8613-63E2-806628C24E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5068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EC131919-02C7-4D0C-58DB-49FA66773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92C3A67B-850C-BA09-91D3-E70263D367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7BF3C8BE-6DCA-463E-D925-A3701CCC5E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8635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A0EA87F2-7716-6C49-5374-C86204256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4F130931-4929-A866-58DD-6DAF88C26F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88F18165-8602-3038-2A93-EEDA5FD4E8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477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94FE319F-A3FA-C944-3C2B-5F7271343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795283C8-486C-C014-63FB-92A1F78C3E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1A63FE22-6A0F-DDD9-F5C4-01FEAD9286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9036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AD858CBB-1BB7-FAD2-8312-B58D69E40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2866D2E7-C90C-F118-BD5D-FFF6F39D59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A5B1A788-4C21-F208-5826-B00C9CC5C6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20725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2427C2BB-0E9F-4B40-8476-BC5B5279D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5F78C053-F1A2-4426-9E6E-C1CB244725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FE1F8F4D-5455-A8D5-F559-6786DF9448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8221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3B5F412C-0646-08A4-6256-E8D32071D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BE6C37AB-5459-AE55-E0E7-E17D346FB7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7D35DE5B-6148-1455-50D4-4381229CE3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273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37DD3B0C-5184-5794-F3DE-3A3C42FCB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906DF8F5-BBAF-0F68-6CD0-477965D86D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9B284683-C4DE-3C1E-6060-21DE95FBBD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75701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5FD6B792-8876-8F3E-60B7-5103E12E8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F8693CC6-0202-F032-2378-CE81CF6CCB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7DEF288B-A45F-1812-5A12-51F8D90E9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5023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0EB52DCD-1A36-E242-9D82-20A7F265C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01860EDF-6F19-3D5D-EE5B-36D0CD4B0E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AFD802D5-F53B-B673-8920-2A5BC166C4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20347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5C40421A-5607-88F9-35D0-0DEA8F3A5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5E505EF3-F465-C200-FA55-EE0563245C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C1B46AED-9198-DB84-3A78-C39DCEB76A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9380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0E081B26-FB15-9102-5EC7-22F8AFDE2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72274B11-C921-8DFA-E544-9588B95AE2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CCBBD30C-0CC8-364F-9893-B4D08F5442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7516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6E62242C-1B93-3EE3-7C6B-408B3AE2B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2F7EB09D-F159-3D17-FCCF-40E1644FF8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E77B917F-ED0A-65A8-B679-BAC609683B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50385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4D067600-3B31-6ED9-1822-9B32F9B2F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583F1827-C66A-E101-C366-C5738AAEAA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3ADB6182-E23E-1787-D4F6-C05115E148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94210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940B16FC-C444-28D4-97AE-DE13165C2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93883344-E6D3-9E64-91EB-A89F7936CB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8F6031E4-E252-FACA-3AF8-E531680196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50161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C1AE0014-685D-B9EF-6728-C4E4C9F94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59829835-6EA5-CBFD-7AC9-EAD6B6E4DD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3A27C206-46AC-4DB7-C396-A456A0C0DC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88826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400361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AC98ED91-BCA6-E12A-CBA6-C859B0B48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90BE7875-226D-2B95-82D0-0DF3EB5EE1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2BE73734-F80A-465D-CC7C-525EF8DA6D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496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48D5B869-43C3-6D23-14FB-A7089B08B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79255082-0214-59E3-D671-0D1E5F0154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89DDFACD-5972-8FBD-84A6-BFCE3CEF07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15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DEF6EA14-5125-9C54-249D-252AF7E02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AA96F722-861F-427E-077C-20A3D95675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6E67FEA1-3BE3-DB03-DEBB-D92F517314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8502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2B7038E1-09B0-DF3E-E072-7A33B65FB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22EC9BCF-5B61-E1F1-258A-67DAC61D53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0CBA2738-8521-8543-DC5C-4CE87627C3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9158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47B6D742-2AF4-814F-330A-8727C5CCC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AAC6F7ED-C040-467E-648A-44B2AF1C0A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E48A58F7-FD7A-829F-D035-47FA3023A3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2576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>
          <a:extLst>
            <a:ext uri="{FF2B5EF4-FFF2-40B4-BE49-F238E27FC236}">
              <a16:creationId xmlns:a16="http://schemas.microsoft.com/office/drawing/2014/main" id="{1ED49C40-68D0-A6D0-DBCA-6ED0DBEDE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ef8ce779d4_0_708:notes">
            <a:extLst>
              <a:ext uri="{FF2B5EF4-FFF2-40B4-BE49-F238E27FC236}">
                <a16:creationId xmlns:a16="http://schemas.microsoft.com/office/drawing/2014/main" id="{8BE74EAD-BF79-AD3B-71D2-797E2FA1F8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BF"/>
          </a:p>
        </p:txBody>
      </p:sp>
      <p:sp>
        <p:nvSpPr>
          <p:cNvPr id="1410" name="Google Shape;1410;g1ef8ce779d4_0_708:notes">
            <a:extLst>
              <a:ext uri="{FF2B5EF4-FFF2-40B4-BE49-F238E27FC236}">
                <a16:creationId xmlns:a16="http://schemas.microsoft.com/office/drawing/2014/main" id="{A64010C0-AA87-1B9A-8411-F3C3FD22EB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60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4000" y="-2"/>
            <a:ext cx="9152001" cy="5148001"/>
          </a:xfrm>
          <a:custGeom>
            <a:avLst/>
            <a:gdLst/>
            <a:ahLst/>
            <a:cxnLst/>
            <a:rect l="l" t="t" r="r" b="b"/>
            <a:pathLst>
              <a:path w="7772400" h="4371975" extrusionOk="0">
                <a:moveTo>
                  <a:pt x="0" y="0"/>
                </a:moveTo>
                <a:lnTo>
                  <a:pt x="0" y="4371975"/>
                </a:lnTo>
                <a:lnTo>
                  <a:pt x="7772400" y="4371975"/>
                </a:lnTo>
                <a:lnTo>
                  <a:pt x="7772400" y="0"/>
                </a:lnTo>
                <a:close/>
                <a:moveTo>
                  <a:pt x="7561770" y="3872538"/>
                </a:moveTo>
                <a:cubicBezTo>
                  <a:pt x="7561770" y="4032112"/>
                  <a:pt x="7432410" y="4161473"/>
                  <a:pt x="7272836" y="4161473"/>
                </a:cubicBezTo>
                <a:lnTo>
                  <a:pt x="499564" y="4161473"/>
                </a:lnTo>
                <a:cubicBezTo>
                  <a:pt x="339990" y="4161473"/>
                  <a:pt x="210630" y="4032112"/>
                  <a:pt x="210630" y="3872538"/>
                </a:cubicBezTo>
                <a:lnTo>
                  <a:pt x="210630" y="499437"/>
                </a:lnTo>
                <a:cubicBezTo>
                  <a:pt x="210630" y="339863"/>
                  <a:pt x="339990" y="210502"/>
                  <a:pt x="499564" y="210502"/>
                </a:cubicBezTo>
                <a:lnTo>
                  <a:pt x="7272836" y="210503"/>
                </a:lnTo>
                <a:cubicBezTo>
                  <a:pt x="7432410" y="210502"/>
                  <a:pt x="7561770" y="339863"/>
                  <a:pt x="7561770" y="4994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31150" y="1444625"/>
            <a:ext cx="4099500" cy="18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331150" y="3323225"/>
            <a:ext cx="40995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-4000" y="-2"/>
            <a:ext cx="9152001" cy="5148001"/>
          </a:xfrm>
          <a:custGeom>
            <a:avLst/>
            <a:gdLst/>
            <a:ahLst/>
            <a:cxnLst/>
            <a:rect l="l" t="t" r="r" b="b"/>
            <a:pathLst>
              <a:path w="7772400" h="4371975" extrusionOk="0">
                <a:moveTo>
                  <a:pt x="0" y="0"/>
                </a:moveTo>
                <a:lnTo>
                  <a:pt x="0" y="4371975"/>
                </a:lnTo>
                <a:lnTo>
                  <a:pt x="7772400" y="4371975"/>
                </a:lnTo>
                <a:lnTo>
                  <a:pt x="7772400" y="0"/>
                </a:lnTo>
                <a:close/>
                <a:moveTo>
                  <a:pt x="7561770" y="3872538"/>
                </a:moveTo>
                <a:cubicBezTo>
                  <a:pt x="7561770" y="4032112"/>
                  <a:pt x="7432410" y="4161473"/>
                  <a:pt x="7272836" y="4161473"/>
                </a:cubicBezTo>
                <a:lnTo>
                  <a:pt x="499564" y="4161473"/>
                </a:lnTo>
                <a:cubicBezTo>
                  <a:pt x="339990" y="4161473"/>
                  <a:pt x="210630" y="4032112"/>
                  <a:pt x="210630" y="3872538"/>
                </a:cubicBezTo>
                <a:lnTo>
                  <a:pt x="210630" y="499437"/>
                </a:lnTo>
                <a:cubicBezTo>
                  <a:pt x="210630" y="339863"/>
                  <a:pt x="339990" y="210502"/>
                  <a:pt x="499564" y="210502"/>
                </a:cubicBezTo>
                <a:lnTo>
                  <a:pt x="7272836" y="210503"/>
                </a:lnTo>
                <a:cubicBezTo>
                  <a:pt x="7432410" y="210502"/>
                  <a:pt x="7561770" y="339863"/>
                  <a:pt x="7561770" y="4994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 u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FBC6ED5-DBEC-4BA5-9BFE-9A5E0ED8D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593" y="342900"/>
            <a:ext cx="8798814" cy="882041"/>
          </a:xfrm>
        </p:spPr>
        <p:txBody>
          <a:bodyPr rtlCol="0"/>
          <a:lstStyle>
            <a:lvl1pPr>
              <a:defRPr lang="fr-FR" baseline="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E4AF8E1-6D3D-7A31-0DD3-7B583B821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90090" y="1515293"/>
            <a:ext cx="7033876" cy="1807643"/>
            <a:chOff x="1320120" y="2020391"/>
            <a:chExt cx="9378501" cy="2410190"/>
          </a:xfrm>
        </p:grpSpPr>
        <p:sp>
          <p:nvSpPr>
            <p:cNvPr id="8" name="Forme libre : Forme 7" descr="chronologie ">
              <a:extLst>
                <a:ext uri="{FF2B5EF4-FFF2-40B4-BE49-F238E27FC236}">
                  <a16:creationId xmlns:a16="http://schemas.microsoft.com/office/drawing/2014/main" id="{95FFD2E4-8235-F2BF-A205-9D552619322C}"/>
                </a:ext>
              </a:extLst>
            </p:cNvPr>
            <p:cNvSpPr/>
            <p:nvPr/>
          </p:nvSpPr>
          <p:spPr>
            <a:xfrm flipH="1" flipV="1">
              <a:off x="1392439" y="2020391"/>
              <a:ext cx="9252295" cy="2410190"/>
            </a:xfrm>
            <a:custGeom>
              <a:avLst/>
              <a:gdLst>
                <a:gd name="connsiteX0" fmla="*/ 1192508 w 9252295"/>
                <a:gd name="connsiteY0" fmla="*/ 2410190 h 2410190"/>
                <a:gd name="connsiteX1" fmla="*/ 0 w 9252295"/>
                <a:gd name="connsiteY1" fmla="*/ 1217682 h 2410190"/>
                <a:gd name="connsiteX2" fmla="*/ 1107 w 9252295"/>
                <a:gd name="connsiteY2" fmla="*/ 1206703 h 2410190"/>
                <a:gd name="connsiteX3" fmla="*/ 96158 w 9252295"/>
                <a:gd name="connsiteY3" fmla="*/ 1206703 h 2410190"/>
                <a:gd name="connsiteX4" fmla="*/ 95051 w 9252295"/>
                <a:gd name="connsiteY4" fmla="*/ 1217682 h 2410190"/>
                <a:gd name="connsiteX5" fmla="*/ 1192508 w 9252295"/>
                <a:gd name="connsiteY5" fmla="*/ 2315139 h 2410190"/>
                <a:gd name="connsiteX6" fmla="*/ 2289965 w 9252295"/>
                <a:gd name="connsiteY6" fmla="*/ 1217682 h 2410190"/>
                <a:gd name="connsiteX7" fmla="*/ 2289554 w 9252295"/>
                <a:gd name="connsiteY7" fmla="*/ 1209531 h 2410190"/>
                <a:gd name="connsiteX8" fmla="*/ 2290085 w 9252295"/>
                <a:gd name="connsiteY8" fmla="*/ 1209531 h 2410190"/>
                <a:gd name="connsiteX9" fmla="*/ 2295831 w 9252295"/>
                <a:gd name="connsiteY9" fmla="*/ 1095755 h 2410190"/>
                <a:gd name="connsiteX10" fmla="*/ 3482182 w 9252295"/>
                <a:gd name="connsiteY10" fmla="*/ 25174 h 2410190"/>
                <a:gd name="connsiteX11" fmla="*/ 4668533 w 9252295"/>
                <a:gd name="connsiteY11" fmla="*/ 1095755 h 2410190"/>
                <a:gd name="connsiteX12" fmla="*/ 4674278 w 9252295"/>
                <a:gd name="connsiteY12" fmla="*/ 1209531 h 2410190"/>
                <a:gd name="connsiteX13" fmla="*/ 4673516 w 9252295"/>
                <a:gd name="connsiteY13" fmla="*/ 1209531 h 2410190"/>
                <a:gd name="connsiteX14" fmla="*/ 4678322 w 9252295"/>
                <a:gd name="connsiteY14" fmla="*/ 1304717 h 2410190"/>
                <a:gd name="connsiteX15" fmla="*/ 5770114 w 9252295"/>
                <a:gd name="connsiteY15" fmla="*/ 2289966 h 2410190"/>
                <a:gd name="connsiteX16" fmla="*/ 6861904 w 9252295"/>
                <a:gd name="connsiteY16" fmla="*/ 1304717 h 2410190"/>
                <a:gd name="connsiteX17" fmla="*/ 6867159 w 9252295"/>
                <a:gd name="connsiteY17" fmla="*/ 1200660 h 2410190"/>
                <a:gd name="connsiteX18" fmla="*/ 6867690 w 9252295"/>
                <a:gd name="connsiteY18" fmla="*/ 1200660 h 2410190"/>
                <a:gd name="connsiteX19" fmla="*/ 6867279 w 9252295"/>
                <a:gd name="connsiteY19" fmla="*/ 1192508 h 2410190"/>
                <a:gd name="connsiteX20" fmla="*/ 8059787 w 9252295"/>
                <a:gd name="connsiteY20" fmla="*/ 0 h 2410190"/>
                <a:gd name="connsiteX21" fmla="*/ 9252295 w 9252295"/>
                <a:gd name="connsiteY21" fmla="*/ 1192508 h 2410190"/>
                <a:gd name="connsiteX22" fmla="*/ 9251964 w 9252295"/>
                <a:gd name="connsiteY22" fmla="*/ 1195794 h 2410190"/>
                <a:gd name="connsiteX23" fmla="*/ 9156913 w 9252295"/>
                <a:gd name="connsiteY23" fmla="*/ 1195794 h 2410190"/>
                <a:gd name="connsiteX24" fmla="*/ 9157244 w 9252295"/>
                <a:gd name="connsiteY24" fmla="*/ 1192508 h 2410190"/>
                <a:gd name="connsiteX25" fmla="*/ 8059787 w 9252295"/>
                <a:gd name="connsiteY25" fmla="*/ 95051 h 2410190"/>
                <a:gd name="connsiteX26" fmla="*/ 6962330 w 9252295"/>
                <a:gd name="connsiteY26" fmla="*/ 1192508 h 2410190"/>
                <a:gd name="connsiteX27" fmla="*/ 6962741 w 9252295"/>
                <a:gd name="connsiteY27" fmla="*/ 1200660 h 2410190"/>
                <a:gd name="connsiteX28" fmla="*/ 6962209 w 9252295"/>
                <a:gd name="connsiteY28" fmla="*/ 1200660 h 2410190"/>
                <a:gd name="connsiteX29" fmla="*/ 6956464 w 9252295"/>
                <a:gd name="connsiteY29" fmla="*/ 1314435 h 2410190"/>
                <a:gd name="connsiteX30" fmla="*/ 5770114 w 9252295"/>
                <a:gd name="connsiteY30" fmla="*/ 2385016 h 2410190"/>
                <a:gd name="connsiteX31" fmla="*/ 4583763 w 9252295"/>
                <a:gd name="connsiteY31" fmla="*/ 1314435 h 2410190"/>
                <a:gd name="connsiteX32" fmla="*/ 4578017 w 9252295"/>
                <a:gd name="connsiteY32" fmla="*/ 1200660 h 2410190"/>
                <a:gd name="connsiteX33" fmla="*/ 4578780 w 9252295"/>
                <a:gd name="connsiteY33" fmla="*/ 1200660 h 2410190"/>
                <a:gd name="connsiteX34" fmla="*/ 4573974 w 9252295"/>
                <a:gd name="connsiteY34" fmla="*/ 1105474 h 2410190"/>
                <a:gd name="connsiteX35" fmla="*/ 3482182 w 9252295"/>
                <a:gd name="connsiteY35" fmla="*/ 120225 h 2410190"/>
                <a:gd name="connsiteX36" fmla="*/ 2390391 w 9252295"/>
                <a:gd name="connsiteY36" fmla="*/ 1105474 h 2410190"/>
                <a:gd name="connsiteX37" fmla="*/ 2385136 w 9252295"/>
                <a:gd name="connsiteY37" fmla="*/ 1209531 h 2410190"/>
                <a:gd name="connsiteX38" fmla="*/ 2384604 w 9252295"/>
                <a:gd name="connsiteY38" fmla="*/ 1209531 h 2410190"/>
                <a:gd name="connsiteX39" fmla="*/ 2385016 w 9252295"/>
                <a:gd name="connsiteY39" fmla="*/ 1217682 h 2410190"/>
                <a:gd name="connsiteX40" fmla="*/ 1192508 w 9252295"/>
                <a:gd name="connsiteY40" fmla="*/ 2410190 h 24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252295" h="2410190">
                  <a:moveTo>
                    <a:pt x="1192508" y="2410190"/>
                  </a:moveTo>
                  <a:cubicBezTo>
                    <a:pt x="533904" y="2410190"/>
                    <a:pt x="0" y="1876286"/>
                    <a:pt x="0" y="1217682"/>
                  </a:cubicBezTo>
                  <a:lnTo>
                    <a:pt x="1107" y="1206703"/>
                  </a:lnTo>
                  <a:lnTo>
                    <a:pt x="96158" y="1206703"/>
                  </a:lnTo>
                  <a:lnTo>
                    <a:pt x="95051" y="1217682"/>
                  </a:lnTo>
                  <a:cubicBezTo>
                    <a:pt x="95051" y="1823791"/>
                    <a:pt x="586400" y="2315139"/>
                    <a:pt x="1192508" y="2315139"/>
                  </a:cubicBezTo>
                  <a:cubicBezTo>
                    <a:pt x="1798616" y="2315139"/>
                    <a:pt x="2289965" y="1823791"/>
                    <a:pt x="2289965" y="1217682"/>
                  </a:cubicBezTo>
                  <a:lnTo>
                    <a:pt x="2289554" y="1209531"/>
                  </a:lnTo>
                  <a:lnTo>
                    <a:pt x="2290085" y="1209531"/>
                  </a:lnTo>
                  <a:lnTo>
                    <a:pt x="2295831" y="1095755"/>
                  </a:lnTo>
                  <a:cubicBezTo>
                    <a:pt x="2356899" y="494427"/>
                    <a:pt x="2864742" y="25174"/>
                    <a:pt x="3482182" y="25174"/>
                  </a:cubicBezTo>
                  <a:cubicBezTo>
                    <a:pt x="4099623" y="25174"/>
                    <a:pt x="4607465" y="494427"/>
                    <a:pt x="4668533" y="1095755"/>
                  </a:cubicBezTo>
                  <a:lnTo>
                    <a:pt x="4674278" y="1209531"/>
                  </a:lnTo>
                  <a:lnTo>
                    <a:pt x="4673516" y="1209531"/>
                  </a:lnTo>
                  <a:lnTo>
                    <a:pt x="4678322" y="1304717"/>
                  </a:lnTo>
                  <a:cubicBezTo>
                    <a:pt x="4734523" y="1858116"/>
                    <a:pt x="5201886" y="2289966"/>
                    <a:pt x="5770114" y="2289966"/>
                  </a:cubicBezTo>
                  <a:cubicBezTo>
                    <a:pt x="6338340" y="2289966"/>
                    <a:pt x="6805704" y="1858116"/>
                    <a:pt x="6861904" y="1304717"/>
                  </a:cubicBezTo>
                  <a:lnTo>
                    <a:pt x="6867159" y="1200660"/>
                  </a:lnTo>
                  <a:lnTo>
                    <a:pt x="6867690" y="1200660"/>
                  </a:lnTo>
                  <a:lnTo>
                    <a:pt x="6867279" y="1192508"/>
                  </a:lnTo>
                  <a:cubicBezTo>
                    <a:pt x="6867279" y="533905"/>
                    <a:pt x="7401183" y="0"/>
                    <a:pt x="8059787" y="0"/>
                  </a:cubicBezTo>
                  <a:cubicBezTo>
                    <a:pt x="8718390" y="0"/>
                    <a:pt x="9252295" y="533905"/>
                    <a:pt x="9252295" y="1192508"/>
                  </a:cubicBezTo>
                  <a:lnTo>
                    <a:pt x="9251964" y="1195794"/>
                  </a:lnTo>
                  <a:lnTo>
                    <a:pt x="9156913" y="1195794"/>
                  </a:lnTo>
                  <a:lnTo>
                    <a:pt x="9157244" y="1192508"/>
                  </a:lnTo>
                  <a:cubicBezTo>
                    <a:pt x="9157244" y="586400"/>
                    <a:pt x="8665895" y="95051"/>
                    <a:pt x="8059787" y="95051"/>
                  </a:cubicBezTo>
                  <a:cubicBezTo>
                    <a:pt x="7453679" y="95051"/>
                    <a:pt x="6962330" y="586400"/>
                    <a:pt x="6962330" y="1192508"/>
                  </a:cubicBezTo>
                  <a:lnTo>
                    <a:pt x="6962741" y="1200660"/>
                  </a:lnTo>
                  <a:lnTo>
                    <a:pt x="6962209" y="1200660"/>
                  </a:lnTo>
                  <a:lnTo>
                    <a:pt x="6956464" y="1314435"/>
                  </a:lnTo>
                  <a:cubicBezTo>
                    <a:pt x="6895396" y="1915764"/>
                    <a:pt x="6387554" y="2385016"/>
                    <a:pt x="5770114" y="2385016"/>
                  </a:cubicBezTo>
                  <a:cubicBezTo>
                    <a:pt x="5152672" y="2385016"/>
                    <a:pt x="4644831" y="1915764"/>
                    <a:pt x="4583763" y="1314435"/>
                  </a:cubicBezTo>
                  <a:lnTo>
                    <a:pt x="4578017" y="1200660"/>
                  </a:lnTo>
                  <a:lnTo>
                    <a:pt x="4578780" y="1200660"/>
                  </a:lnTo>
                  <a:lnTo>
                    <a:pt x="4573974" y="1105474"/>
                  </a:lnTo>
                  <a:cubicBezTo>
                    <a:pt x="4517772" y="552075"/>
                    <a:pt x="4050409" y="120225"/>
                    <a:pt x="3482182" y="120225"/>
                  </a:cubicBezTo>
                  <a:cubicBezTo>
                    <a:pt x="2913956" y="120225"/>
                    <a:pt x="2446592" y="552075"/>
                    <a:pt x="2390391" y="1105474"/>
                  </a:cubicBezTo>
                  <a:lnTo>
                    <a:pt x="2385136" y="1209531"/>
                  </a:lnTo>
                  <a:lnTo>
                    <a:pt x="2384604" y="1209531"/>
                  </a:lnTo>
                  <a:lnTo>
                    <a:pt x="2385016" y="1217682"/>
                  </a:lnTo>
                  <a:cubicBezTo>
                    <a:pt x="2385016" y="1876286"/>
                    <a:pt x="1851111" y="2410190"/>
                    <a:pt x="1192508" y="2410190"/>
                  </a:cubicBezTo>
                  <a:close/>
                </a:path>
              </a:pathLst>
            </a:custGeom>
            <a:gradFill flip="none" rotWithShape="1">
              <a:gsLst>
                <a:gs pos="61000">
                  <a:schemeClr val="accent6"/>
                </a:gs>
                <a:gs pos="39000">
                  <a:schemeClr val="accent5"/>
                </a:gs>
                <a:gs pos="18000">
                  <a:schemeClr val="accent4"/>
                </a:gs>
                <a:gs pos="92000">
                  <a:schemeClr val="accent3"/>
                </a:gs>
              </a:gsLst>
              <a:lin ang="10800000" scaled="0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sz="3000" dirty="0">
                <a:solidFill>
                  <a:schemeClr val="accent2"/>
                </a:solidFill>
              </a:endParaRPr>
            </a:p>
          </p:txBody>
        </p:sp>
        <p:sp>
          <p:nvSpPr>
            <p:cNvPr id="9" name="Ovale 8" descr="points de terminaison de chronologie">
              <a:extLst>
                <a:ext uri="{FF2B5EF4-FFF2-40B4-BE49-F238E27FC236}">
                  <a16:creationId xmlns:a16="http://schemas.microsoft.com/office/drawing/2014/main" id="{FD500365-FF2B-BD97-E160-2EE37926D791}"/>
                </a:ext>
              </a:extLst>
            </p:cNvPr>
            <p:cNvSpPr/>
            <p:nvPr/>
          </p:nvSpPr>
          <p:spPr>
            <a:xfrm>
              <a:off x="1320120" y="3149771"/>
              <a:ext cx="218092" cy="218092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sz="1050" dirty="0"/>
            </a:p>
          </p:txBody>
        </p:sp>
        <p:sp>
          <p:nvSpPr>
            <p:cNvPr id="10" name="Ovale 9" descr="points de terminaison de chronologie">
              <a:extLst>
                <a:ext uri="{FF2B5EF4-FFF2-40B4-BE49-F238E27FC236}">
                  <a16:creationId xmlns:a16="http://schemas.microsoft.com/office/drawing/2014/main" id="{34C8CF17-1B0C-28D1-6E4D-5187FFFDCE2D}"/>
                </a:ext>
              </a:extLst>
            </p:cNvPr>
            <p:cNvSpPr/>
            <p:nvPr/>
          </p:nvSpPr>
          <p:spPr>
            <a:xfrm>
              <a:off x="10480529" y="3149771"/>
              <a:ext cx="218092" cy="218092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sz="1050" dirty="0">
                <a:solidFill>
                  <a:srgbClr val="20A472"/>
                </a:solidFill>
              </a:endParaRPr>
            </a:p>
          </p:txBody>
        </p:sp>
      </p:grp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88AC32E-428F-9A0A-3195-B3423A2C93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266" y="1995707"/>
            <a:ext cx="870966" cy="870966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fr-FR" sz="2400" cap="all" baseline="0">
                <a:solidFill>
                  <a:schemeClr val="accent4"/>
                </a:solidFill>
              </a:defRPr>
            </a:lvl1pPr>
            <a:lvl2pPr marL="342900" indent="0" algn="ctr">
              <a:buNone/>
              <a:defRPr lang="fr-FR" sz="1200"/>
            </a:lvl2pPr>
            <a:lvl3pPr marL="685800" indent="0" algn="ctr">
              <a:buNone/>
              <a:defRPr lang="fr-FR" sz="1050"/>
            </a:lvl3pPr>
            <a:lvl4pPr marL="1028700" indent="0" algn="ctr">
              <a:buNone/>
              <a:defRPr lang="fr-FR" sz="900"/>
            </a:lvl4pPr>
            <a:lvl5pPr marL="1371600" indent="0" algn="ctr">
              <a:buNone/>
              <a:defRPr lang="fr-FR" sz="900"/>
            </a:lvl5pPr>
          </a:lstStyle>
          <a:p>
            <a:pPr lvl="0" rtl="0"/>
            <a:r>
              <a:rPr lang="fr-FR"/>
              <a:t>T1</a:t>
            </a:r>
          </a:p>
        </p:txBody>
      </p:sp>
      <p:sp>
        <p:nvSpPr>
          <p:cNvPr id="18" name="Espace réservé du texte 48">
            <a:extLst>
              <a:ext uri="{FF2B5EF4-FFF2-40B4-BE49-F238E27FC236}">
                <a16:creationId xmlns:a16="http://schemas.microsoft.com/office/drawing/2014/main" id="{D127D48E-3E09-48C7-AB33-FBD643EFA5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7936" y="3613288"/>
            <a:ext cx="1347297" cy="226640"/>
          </a:xfrm>
        </p:spPr>
        <p:txBody>
          <a:bodyPr rtlCol="0">
            <a:noAutofit/>
          </a:bodyPr>
          <a:lstStyle>
            <a:lvl1pPr marL="0" indent="0">
              <a:buNone/>
              <a:defRPr lang="fr-FR" sz="1500" b="1" cap="all" baseline="0">
                <a:solidFill>
                  <a:schemeClr val="accent4"/>
                </a:solidFill>
                <a:latin typeface="+mj-lt"/>
              </a:defRPr>
            </a:lvl1pPr>
            <a:lvl2pPr marL="342900" indent="0">
              <a:buNone/>
              <a:defRPr lang="fr-FR" sz="1350"/>
            </a:lvl2pPr>
            <a:lvl3pPr marL="685800" indent="0">
              <a:buNone/>
              <a:defRPr lang="fr-FR" sz="1350"/>
            </a:lvl3pPr>
            <a:lvl4pPr marL="1028700" indent="0">
              <a:buNone/>
              <a:defRPr lang="fr-FR" sz="1350"/>
            </a:lvl4pPr>
            <a:lvl5pPr marL="1371600" indent="0">
              <a:buNone/>
              <a:defRPr lang="fr-FR" sz="1350"/>
            </a:lvl5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19" name="Espace réservé du texte 50">
            <a:extLst>
              <a:ext uri="{FF2B5EF4-FFF2-40B4-BE49-F238E27FC236}">
                <a16:creationId xmlns:a16="http://schemas.microsoft.com/office/drawing/2014/main" id="{A1B91BF4-B790-4F67-98EB-FE905527BF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7936" y="3908222"/>
            <a:ext cx="1360175" cy="529829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900">
                <a:solidFill>
                  <a:schemeClr val="tx1"/>
                </a:solidFill>
              </a:defRPr>
            </a:lvl1pPr>
            <a:lvl2pPr marL="342900" indent="0">
              <a:buNone/>
              <a:defRPr lang="fr-FR" sz="825"/>
            </a:lvl2pPr>
            <a:lvl3pPr marL="685800" indent="0">
              <a:buNone/>
              <a:defRPr lang="fr-FR" sz="825"/>
            </a:lvl3pPr>
            <a:lvl4pPr marL="1028700" indent="0">
              <a:buNone/>
              <a:defRPr lang="fr-FR" sz="825"/>
            </a:lvl4pPr>
            <a:lvl5pPr marL="1371600" indent="0">
              <a:buNone/>
              <a:defRPr lang="fr-FR" sz="825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38A1666A-610A-35B4-038A-027C26F29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09629" y="1995707"/>
            <a:ext cx="870966" cy="870966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fr-FR" sz="2400" cap="all" baseline="0">
                <a:solidFill>
                  <a:schemeClr val="accent5"/>
                </a:solidFill>
              </a:defRPr>
            </a:lvl1pPr>
            <a:lvl2pPr marL="342900" indent="0" algn="ctr">
              <a:buNone/>
              <a:defRPr lang="fr-FR" sz="1200"/>
            </a:lvl2pPr>
            <a:lvl3pPr marL="685800" indent="0" algn="ctr">
              <a:buNone/>
              <a:defRPr lang="fr-FR" sz="1050"/>
            </a:lvl3pPr>
            <a:lvl4pPr marL="1028700" indent="0" algn="ctr">
              <a:buNone/>
              <a:defRPr lang="fr-FR" sz="900"/>
            </a:lvl4pPr>
            <a:lvl5pPr marL="1371600" indent="0" algn="ctr">
              <a:buNone/>
              <a:defRPr lang="fr-FR" sz="900"/>
            </a:lvl5pPr>
          </a:lstStyle>
          <a:p>
            <a:pPr lvl="0" rtl="0"/>
            <a:r>
              <a:rPr lang="fr-FR"/>
              <a:t>T2</a:t>
            </a:r>
          </a:p>
        </p:txBody>
      </p:sp>
      <p:sp>
        <p:nvSpPr>
          <p:cNvPr id="20" name="Espace réservé du texte 48">
            <a:extLst>
              <a:ext uri="{FF2B5EF4-FFF2-40B4-BE49-F238E27FC236}">
                <a16:creationId xmlns:a16="http://schemas.microsoft.com/office/drawing/2014/main" id="{CCA5F33F-1634-427F-92BF-99A5ED52A4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00557" y="3613288"/>
            <a:ext cx="1347297" cy="226640"/>
          </a:xfrm>
        </p:spPr>
        <p:txBody>
          <a:bodyPr rtlCol="0">
            <a:noAutofit/>
          </a:bodyPr>
          <a:lstStyle>
            <a:lvl1pPr marL="0" indent="0">
              <a:buNone/>
              <a:defRPr lang="fr-FR" sz="1500" b="1" cap="all" baseline="0">
                <a:solidFill>
                  <a:schemeClr val="accent5"/>
                </a:solidFill>
                <a:latin typeface="+mj-lt"/>
              </a:defRPr>
            </a:lvl1pPr>
            <a:lvl2pPr marL="342900" indent="0">
              <a:buNone/>
              <a:defRPr lang="fr-FR" sz="1350"/>
            </a:lvl2pPr>
            <a:lvl3pPr marL="685800" indent="0">
              <a:buNone/>
              <a:defRPr lang="fr-FR" sz="1350"/>
            </a:lvl3pPr>
            <a:lvl4pPr marL="1028700" indent="0">
              <a:buNone/>
              <a:defRPr lang="fr-FR" sz="1350"/>
            </a:lvl4pPr>
            <a:lvl5pPr marL="1371600" indent="0">
              <a:buNone/>
              <a:defRPr lang="fr-FR" sz="1350"/>
            </a:lvl5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21" name="Espace réservé du texte 50">
            <a:extLst>
              <a:ext uri="{FF2B5EF4-FFF2-40B4-BE49-F238E27FC236}">
                <a16:creationId xmlns:a16="http://schemas.microsoft.com/office/drawing/2014/main" id="{084F28D2-C99C-44DC-95CF-A18847F3B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00558" y="3908222"/>
            <a:ext cx="1360175" cy="529829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900">
                <a:solidFill>
                  <a:schemeClr val="tx1"/>
                </a:solidFill>
              </a:defRPr>
            </a:lvl1pPr>
            <a:lvl2pPr marL="342900" indent="0">
              <a:buNone/>
              <a:defRPr lang="fr-FR" sz="825"/>
            </a:lvl2pPr>
            <a:lvl3pPr marL="685800" indent="0">
              <a:buNone/>
              <a:defRPr lang="fr-FR" sz="825"/>
            </a:lvl3pPr>
            <a:lvl4pPr marL="1028700" indent="0">
              <a:buNone/>
              <a:defRPr lang="fr-FR" sz="825"/>
            </a:lvl4pPr>
            <a:lvl5pPr marL="1371600" indent="0">
              <a:buNone/>
              <a:defRPr lang="fr-FR" sz="825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3FDDA6AC-3BDE-259D-EBBE-6A7B12A217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3991" y="1995707"/>
            <a:ext cx="870966" cy="870966"/>
          </a:xfrm>
          <a:prstGeom prst="ellipse">
            <a:avLst/>
          </a:prstGeom>
          <a:ln w="38100">
            <a:solidFill>
              <a:schemeClr val="accent6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fr-FR" sz="2400" cap="all" baseline="0">
                <a:solidFill>
                  <a:schemeClr val="accent6"/>
                </a:solidFill>
              </a:defRPr>
            </a:lvl1pPr>
            <a:lvl2pPr marL="342900" indent="0" algn="ctr">
              <a:buNone/>
              <a:defRPr lang="fr-FR" sz="1200"/>
            </a:lvl2pPr>
            <a:lvl3pPr marL="685800" indent="0" algn="ctr">
              <a:buNone/>
              <a:defRPr lang="fr-FR" sz="1050"/>
            </a:lvl3pPr>
            <a:lvl4pPr marL="1028700" indent="0" algn="ctr">
              <a:buNone/>
              <a:defRPr lang="fr-FR" sz="900"/>
            </a:lvl4pPr>
            <a:lvl5pPr marL="1371600" indent="0" algn="ctr">
              <a:buNone/>
              <a:defRPr lang="fr-FR" sz="900"/>
            </a:lvl5pPr>
          </a:lstStyle>
          <a:p>
            <a:pPr lvl="0" rtl="0"/>
            <a:r>
              <a:rPr lang="fr-FR"/>
              <a:t>T3</a:t>
            </a:r>
          </a:p>
        </p:txBody>
      </p:sp>
      <p:sp>
        <p:nvSpPr>
          <p:cNvPr id="22" name="Espace réservé du texte 48">
            <a:extLst>
              <a:ext uri="{FF2B5EF4-FFF2-40B4-BE49-F238E27FC236}">
                <a16:creationId xmlns:a16="http://schemas.microsoft.com/office/drawing/2014/main" id="{2402522A-E098-4FB5-B454-D6FC98D90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3179" y="3613288"/>
            <a:ext cx="1347297" cy="226640"/>
          </a:xfrm>
        </p:spPr>
        <p:txBody>
          <a:bodyPr rtlCol="0">
            <a:noAutofit/>
          </a:bodyPr>
          <a:lstStyle>
            <a:lvl1pPr marL="0" indent="0">
              <a:buNone/>
              <a:defRPr lang="fr-FR" sz="1500" b="1" cap="all" baseline="0">
                <a:solidFill>
                  <a:schemeClr val="accent6"/>
                </a:solidFill>
                <a:latin typeface="+mj-lt"/>
              </a:defRPr>
            </a:lvl1pPr>
            <a:lvl2pPr marL="342900" indent="0">
              <a:buNone/>
              <a:defRPr lang="fr-FR" sz="1350"/>
            </a:lvl2pPr>
            <a:lvl3pPr marL="685800" indent="0">
              <a:buNone/>
              <a:defRPr lang="fr-FR" sz="1350"/>
            </a:lvl3pPr>
            <a:lvl4pPr marL="1028700" indent="0">
              <a:buNone/>
              <a:defRPr lang="fr-FR" sz="1350"/>
            </a:lvl4pPr>
            <a:lvl5pPr marL="1371600" indent="0">
              <a:buNone/>
              <a:defRPr lang="fr-FR" sz="1350"/>
            </a:lvl5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23" name="Espace réservé du texte 50">
            <a:extLst>
              <a:ext uri="{FF2B5EF4-FFF2-40B4-BE49-F238E27FC236}">
                <a16:creationId xmlns:a16="http://schemas.microsoft.com/office/drawing/2014/main" id="{18CF51EA-CDE2-4AA1-83CB-9DC6E212C3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3179" y="3908222"/>
            <a:ext cx="1360175" cy="529829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900">
                <a:solidFill>
                  <a:schemeClr val="tx1"/>
                </a:solidFill>
              </a:defRPr>
            </a:lvl1pPr>
            <a:lvl2pPr marL="342900" indent="0">
              <a:buNone/>
              <a:defRPr lang="fr-FR" sz="825"/>
            </a:lvl2pPr>
            <a:lvl3pPr marL="685800" indent="0">
              <a:buNone/>
              <a:defRPr lang="fr-FR" sz="825"/>
            </a:lvl3pPr>
            <a:lvl4pPr marL="1028700" indent="0">
              <a:buNone/>
              <a:defRPr lang="fr-FR" sz="825"/>
            </a:lvl4pPr>
            <a:lvl5pPr marL="1371600" indent="0">
              <a:buNone/>
              <a:defRPr lang="fr-FR" sz="825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4DFBC172-3AC7-02D5-403B-5AB8BAB349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58354" y="1983632"/>
            <a:ext cx="870966" cy="870966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fr-FR" sz="2400" cap="all" baseline="0">
                <a:solidFill>
                  <a:schemeClr val="accent3"/>
                </a:solidFill>
              </a:defRPr>
            </a:lvl1pPr>
            <a:lvl2pPr marL="342900" indent="0" algn="ctr">
              <a:buNone/>
              <a:defRPr lang="fr-FR" sz="1200"/>
            </a:lvl2pPr>
            <a:lvl3pPr marL="685800" indent="0" algn="ctr">
              <a:buNone/>
              <a:defRPr lang="fr-FR" sz="1050"/>
            </a:lvl3pPr>
            <a:lvl4pPr marL="1028700" indent="0" algn="ctr">
              <a:buNone/>
              <a:defRPr lang="fr-FR" sz="900"/>
            </a:lvl4pPr>
            <a:lvl5pPr marL="1371600" indent="0" algn="ctr">
              <a:buNone/>
              <a:defRPr lang="fr-FR" sz="900"/>
            </a:lvl5pPr>
          </a:lstStyle>
          <a:p>
            <a:pPr lvl="0" rtl="0"/>
            <a:r>
              <a:rPr lang="fr-FR"/>
              <a:t>T4</a:t>
            </a:r>
          </a:p>
        </p:txBody>
      </p:sp>
      <p:sp>
        <p:nvSpPr>
          <p:cNvPr id="24" name="Espace réservé du texte 48">
            <a:extLst>
              <a:ext uri="{FF2B5EF4-FFF2-40B4-BE49-F238E27FC236}">
                <a16:creationId xmlns:a16="http://schemas.microsoft.com/office/drawing/2014/main" id="{FE2BFCE7-D8D1-42B7-97F2-78B1D2CB5F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65800" y="3613288"/>
            <a:ext cx="1347297" cy="226640"/>
          </a:xfrm>
        </p:spPr>
        <p:txBody>
          <a:bodyPr rtlCol="0">
            <a:noAutofit/>
          </a:bodyPr>
          <a:lstStyle>
            <a:lvl1pPr marL="0" indent="0">
              <a:buNone/>
              <a:defRPr lang="fr-FR" sz="1500" b="1" cap="all" baseline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lang="fr-FR" sz="1350"/>
            </a:lvl2pPr>
            <a:lvl3pPr marL="685800" indent="0">
              <a:buNone/>
              <a:defRPr lang="fr-FR" sz="1350"/>
            </a:lvl3pPr>
            <a:lvl4pPr marL="1028700" indent="0">
              <a:buNone/>
              <a:defRPr lang="fr-FR" sz="1350"/>
            </a:lvl4pPr>
            <a:lvl5pPr marL="1371600" indent="0">
              <a:buNone/>
              <a:defRPr lang="fr-FR" sz="1350"/>
            </a:lvl5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25" name="Espace réservé du texte 50">
            <a:extLst>
              <a:ext uri="{FF2B5EF4-FFF2-40B4-BE49-F238E27FC236}">
                <a16:creationId xmlns:a16="http://schemas.microsoft.com/office/drawing/2014/main" id="{0C4E8DE7-5691-4470-BC2C-F9F6532248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65801" y="3908222"/>
            <a:ext cx="1360175" cy="529829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900">
                <a:solidFill>
                  <a:schemeClr val="tx1"/>
                </a:solidFill>
              </a:defRPr>
            </a:lvl1pPr>
            <a:lvl2pPr marL="342900" indent="0">
              <a:buNone/>
              <a:defRPr lang="fr-FR" sz="825"/>
            </a:lvl2pPr>
            <a:lvl3pPr marL="685800" indent="0">
              <a:buNone/>
              <a:defRPr lang="fr-FR" sz="825"/>
            </a:lvl3pPr>
            <a:lvl4pPr marL="1028700" indent="0">
              <a:buNone/>
              <a:defRPr lang="fr-FR" sz="825"/>
            </a:lvl4pPr>
            <a:lvl5pPr marL="1371600" indent="0">
              <a:buNone/>
              <a:defRPr lang="fr-FR" sz="825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965131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A67390-01C5-4A4E-AF7F-79E8DB2B2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593" y="342900"/>
            <a:ext cx="8798814" cy="949175"/>
          </a:xfrm>
        </p:spPr>
        <p:txBody>
          <a:bodyPr rtlCol="0"/>
          <a:lstStyle>
            <a:lvl1pPr>
              <a:defRPr lang="fr-FR" cap="all" baseline="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2069D12C-3F64-5612-65C0-30B87467635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57409" y="1938819"/>
            <a:ext cx="658368" cy="658368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 cap="all" baseline="0">
                <a:solidFill>
                  <a:schemeClr val="accent4"/>
                </a:solidFill>
              </a:defRPr>
            </a:lvl1pPr>
            <a:lvl2pPr marL="342900" indent="0" algn="ctr">
              <a:buNone/>
              <a:defRPr lang="fr-FR"/>
            </a:lvl2pPr>
            <a:lvl3pPr marL="685800" indent="0" algn="ctr">
              <a:buNone/>
              <a:defRPr lang="fr-FR"/>
            </a:lvl3pPr>
            <a:lvl4pPr marL="1028700" indent="0" algn="ctr">
              <a:buNone/>
              <a:defRPr lang="fr-FR"/>
            </a:lvl4pPr>
            <a:lvl5pPr marL="1371600" indent="0" algn="ctr">
              <a:buNone/>
              <a:defRPr lang="fr-FR"/>
            </a:lvl5pPr>
          </a:lstStyle>
          <a:p>
            <a:pPr lvl="0" rtl="0"/>
            <a:r>
              <a:rPr lang="fr-FR"/>
              <a:t>T1</a:t>
            </a:r>
          </a:p>
        </p:txBody>
      </p:sp>
      <p:sp>
        <p:nvSpPr>
          <p:cNvPr id="34" name="Espace réservé du texte 48">
            <a:extLst>
              <a:ext uri="{FF2B5EF4-FFF2-40B4-BE49-F238E27FC236}">
                <a16:creationId xmlns:a16="http://schemas.microsoft.com/office/drawing/2014/main" id="{C6E48CAB-F1C0-4E71-9686-C02A967E92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136" y="3010891"/>
            <a:ext cx="931735" cy="226640"/>
          </a:xfrm>
        </p:spPr>
        <p:txBody>
          <a:bodyPr lIns="0" rIns="0" rtlCol="0">
            <a:noAutofit/>
          </a:bodyPr>
          <a:lstStyle>
            <a:lvl1pPr marL="0" indent="0">
              <a:buNone/>
              <a:defRPr lang="fr-FR" sz="1200" b="1" cap="all" baseline="0">
                <a:solidFill>
                  <a:schemeClr val="accent4"/>
                </a:solidFill>
                <a:latin typeface="+mj-lt"/>
              </a:defRPr>
            </a:lvl1pPr>
            <a:lvl2pPr marL="342900" indent="0">
              <a:buNone/>
              <a:defRPr lang="fr-FR" sz="1350"/>
            </a:lvl2pPr>
            <a:lvl3pPr marL="685800" indent="0">
              <a:buNone/>
              <a:defRPr lang="fr-FR" sz="1350"/>
            </a:lvl3pPr>
            <a:lvl4pPr marL="1028700" indent="0">
              <a:buNone/>
              <a:defRPr lang="fr-FR" sz="1350"/>
            </a:lvl4pPr>
            <a:lvl5pPr marL="1371600" indent="0">
              <a:buNone/>
              <a:defRPr lang="fr-FR" sz="1350"/>
            </a:lvl5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5" name="Espace réservé du texte 50">
            <a:extLst>
              <a:ext uri="{FF2B5EF4-FFF2-40B4-BE49-F238E27FC236}">
                <a16:creationId xmlns:a16="http://schemas.microsoft.com/office/drawing/2014/main" id="{7C226081-D459-4A68-9B23-0C804E6A63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136" y="3364634"/>
            <a:ext cx="931735" cy="887326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825">
                <a:solidFill>
                  <a:schemeClr val="tx1"/>
                </a:solidFill>
              </a:defRPr>
            </a:lvl1pPr>
            <a:lvl2pPr marL="342900" indent="0">
              <a:buNone/>
              <a:defRPr lang="fr-FR" sz="825"/>
            </a:lvl2pPr>
            <a:lvl3pPr marL="685800" indent="0">
              <a:buNone/>
              <a:defRPr lang="fr-FR" sz="825"/>
            </a:lvl3pPr>
            <a:lvl4pPr marL="1028700" indent="0">
              <a:buNone/>
              <a:defRPr lang="fr-FR" sz="825"/>
            </a:lvl4pPr>
            <a:lvl5pPr marL="1371600" indent="0">
              <a:buNone/>
              <a:defRPr lang="fr-FR" sz="825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6576D8A9-A8D2-9DDC-0F30-8189EA083D2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464863" y="1938819"/>
            <a:ext cx="658368" cy="658368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 cap="all" baseline="0">
                <a:solidFill>
                  <a:schemeClr val="accent5"/>
                </a:solidFill>
              </a:defRPr>
            </a:lvl1pPr>
            <a:lvl2pPr marL="342900" indent="0" algn="ctr">
              <a:buNone/>
              <a:defRPr lang="fr-FR"/>
            </a:lvl2pPr>
            <a:lvl3pPr marL="685800" indent="0" algn="ctr">
              <a:buNone/>
              <a:defRPr lang="fr-FR"/>
            </a:lvl3pPr>
            <a:lvl4pPr marL="1028700" indent="0" algn="ctr">
              <a:buNone/>
              <a:defRPr lang="fr-FR"/>
            </a:lvl4pPr>
            <a:lvl5pPr marL="1371600" indent="0" algn="ctr">
              <a:buNone/>
              <a:defRPr lang="fr-FR"/>
            </a:lvl5pPr>
          </a:lstStyle>
          <a:p>
            <a:pPr lvl="0" rtl="0"/>
            <a:r>
              <a:rPr lang="fr-FR"/>
              <a:t>T2</a:t>
            </a:r>
          </a:p>
        </p:txBody>
      </p:sp>
      <p:sp>
        <p:nvSpPr>
          <p:cNvPr id="50" name="Espace réservé du texte 48">
            <a:extLst>
              <a:ext uri="{FF2B5EF4-FFF2-40B4-BE49-F238E27FC236}">
                <a16:creationId xmlns:a16="http://schemas.microsoft.com/office/drawing/2014/main" id="{C32AE455-05F0-44FA-98C4-73D9C60DF8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79327" y="3010891"/>
            <a:ext cx="952842" cy="226640"/>
          </a:xfrm>
        </p:spPr>
        <p:txBody>
          <a:bodyPr lIns="0" rIns="0" rtlCol="0">
            <a:noAutofit/>
          </a:bodyPr>
          <a:lstStyle>
            <a:lvl1pPr marL="0" indent="0">
              <a:buNone/>
              <a:defRPr lang="fr-FR" sz="1200" b="1" cap="all" baseline="0">
                <a:solidFill>
                  <a:schemeClr val="accent5"/>
                </a:solidFill>
                <a:latin typeface="+mj-lt"/>
              </a:defRPr>
            </a:lvl1pPr>
            <a:lvl2pPr marL="342900" indent="0">
              <a:buNone/>
              <a:defRPr lang="fr-FR" sz="1350"/>
            </a:lvl2pPr>
            <a:lvl3pPr marL="685800" indent="0">
              <a:buNone/>
              <a:defRPr lang="fr-FR" sz="1350"/>
            </a:lvl3pPr>
            <a:lvl4pPr marL="1028700" indent="0">
              <a:buNone/>
              <a:defRPr lang="fr-FR" sz="1350"/>
            </a:lvl4pPr>
            <a:lvl5pPr marL="1371600" indent="0">
              <a:buNone/>
              <a:defRPr lang="fr-FR" sz="1350"/>
            </a:lvl5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3C3FB663-073E-458E-A31A-B15112A0D37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379327" y="3364634"/>
            <a:ext cx="931735" cy="887326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825">
                <a:solidFill>
                  <a:schemeClr val="tx1"/>
                </a:solidFill>
              </a:defRPr>
            </a:lvl1pPr>
            <a:lvl2pPr marL="342900" indent="0">
              <a:buNone/>
              <a:defRPr lang="fr-FR" sz="825"/>
            </a:lvl2pPr>
            <a:lvl3pPr marL="685800" indent="0">
              <a:buNone/>
              <a:defRPr lang="fr-FR" sz="825"/>
            </a:lvl3pPr>
            <a:lvl4pPr marL="1028700" indent="0">
              <a:buNone/>
              <a:defRPr lang="fr-FR" sz="825"/>
            </a:lvl4pPr>
            <a:lvl5pPr marL="1371600" indent="0">
              <a:buNone/>
              <a:defRPr lang="fr-FR" sz="825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6E6D2BAA-4D65-0445-B45C-617A021365A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453693" y="1938819"/>
            <a:ext cx="658368" cy="658368"/>
          </a:xfrm>
          <a:prstGeom prst="ellipse">
            <a:avLst/>
          </a:prstGeom>
          <a:ln w="38100">
            <a:solidFill>
              <a:schemeClr val="accent6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 cap="all" baseline="0">
                <a:solidFill>
                  <a:schemeClr val="accent6"/>
                </a:solidFill>
              </a:defRPr>
            </a:lvl1pPr>
            <a:lvl2pPr marL="342900" indent="0" algn="ctr">
              <a:buNone/>
              <a:defRPr lang="fr-FR"/>
            </a:lvl2pPr>
            <a:lvl3pPr marL="685800" indent="0" algn="ctr">
              <a:buNone/>
              <a:defRPr lang="fr-FR"/>
            </a:lvl3pPr>
            <a:lvl4pPr marL="1028700" indent="0" algn="ctr">
              <a:buNone/>
              <a:defRPr lang="fr-FR"/>
            </a:lvl4pPr>
            <a:lvl5pPr marL="1371600" indent="0" algn="ctr">
              <a:buNone/>
              <a:defRPr lang="fr-FR"/>
            </a:lvl5pPr>
          </a:lstStyle>
          <a:p>
            <a:pPr lvl="0" rtl="0"/>
            <a:r>
              <a:rPr lang="fr-FR"/>
              <a:t>T3</a:t>
            </a:r>
          </a:p>
        </p:txBody>
      </p:sp>
      <p:sp>
        <p:nvSpPr>
          <p:cNvPr id="52" name="Espace réservé du texte 48">
            <a:extLst>
              <a:ext uri="{FF2B5EF4-FFF2-40B4-BE49-F238E27FC236}">
                <a16:creationId xmlns:a16="http://schemas.microsoft.com/office/drawing/2014/main" id="{91332113-C9A3-4B1F-A973-C30104497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16518" y="3010891"/>
            <a:ext cx="930932" cy="226640"/>
          </a:xfrm>
        </p:spPr>
        <p:txBody>
          <a:bodyPr lIns="0" rIns="0" rtlCol="0">
            <a:noAutofit/>
          </a:bodyPr>
          <a:lstStyle>
            <a:lvl1pPr marL="0" indent="0">
              <a:buNone/>
              <a:defRPr lang="fr-FR" sz="1200" b="1" cap="all" baseline="0">
                <a:solidFill>
                  <a:schemeClr val="accent6"/>
                </a:solidFill>
                <a:latin typeface="+mj-lt"/>
              </a:defRPr>
            </a:lvl1pPr>
            <a:lvl2pPr marL="342900" indent="0">
              <a:buNone/>
              <a:defRPr lang="fr-FR" sz="1350"/>
            </a:lvl2pPr>
            <a:lvl3pPr marL="685800" indent="0">
              <a:buNone/>
              <a:defRPr lang="fr-FR" sz="1350"/>
            </a:lvl3pPr>
            <a:lvl4pPr marL="1028700" indent="0">
              <a:buNone/>
              <a:defRPr lang="fr-FR" sz="1350"/>
            </a:lvl4pPr>
            <a:lvl5pPr marL="1371600" indent="0">
              <a:buNone/>
              <a:defRPr lang="fr-FR" sz="1350"/>
            </a:lvl5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53" name="Espace réservé du texte 50">
            <a:extLst>
              <a:ext uri="{FF2B5EF4-FFF2-40B4-BE49-F238E27FC236}">
                <a16:creationId xmlns:a16="http://schemas.microsoft.com/office/drawing/2014/main" id="{CDAC2DE8-0B23-47D4-A121-018184C5D2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16518" y="3364634"/>
            <a:ext cx="931735" cy="887326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825">
                <a:solidFill>
                  <a:schemeClr val="tx1"/>
                </a:solidFill>
              </a:defRPr>
            </a:lvl1pPr>
            <a:lvl2pPr marL="342900" indent="0">
              <a:buNone/>
              <a:defRPr lang="fr-FR" sz="825"/>
            </a:lvl2pPr>
            <a:lvl3pPr marL="685800" indent="0">
              <a:buNone/>
              <a:defRPr lang="fr-FR" sz="825"/>
            </a:lvl3pPr>
            <a:lvl4pPr marL="1028700" indent="0">
              <a:buNone/>
              <a:defRPr lang="fr-FR" sz="825"/>
            </a:lvl4pPr>
            <a:lvl5pPr marL="1371600" indent="0">
              <a:buNone/>
              <a:defRPr lang="fr-FR" sz="825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499C3FA7-D6A4-3F9C-021F-BBFE172B3AB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468291" y="1938819"/>
            <a:ext cx="658368" cy="658368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 cap="all" baseline="0">
                <a:solidFill>
                  <a:schemeClr val="accent3"/>
                </a:solidFill>
              </a:defRPr>
            </a:lvl1pPr>
            <a:lvl2pPr marL="342900" indent="0" algn="ctr">
              <a:buNone/>
              <a:defRPr lang="fr-FR"/>
            </a:lvl2pPr>
            <a:lvl3pPr marL="685800" indent="0" algn="ctr">
              <a:buNone/>
              <a:defRPr lang="fr-FR"/>
            </a:lvl3pPr>
            <a:lvl4pPr marL="1028700" indent="0" algn="ctr">
              <a:buNone/>
              <a:defRPr lang="fr-FR"/>
            </a:lvl4pPr>
            <a:lvl5pPr marL="1371600" indent="0" algn="ctr">
              <a:buNone/>
              <a:defRPr lang="fr-FR"/>
            </a:lvl5pPr>
          </a:lstStyle>
          <a:p>
            <a:pPr lvl="0" rtl="0"/>
            <a:r>
              <a:rPr lang="fr-FR"/>
              <a:t>T4</a:t>
            </a:r>
          </a:p>
        </p:txBody>
      </p:sp>
      <p:sp>
        <p:nvSpPr>
          <p:cNvPr id="54" name="Espace réservé du texte 48">
            <a:extLst>
              <a:ext uri="{FF2B5EF4-FFF2-40B4-BE49-F238E27FC236}">
                <a16:creationId xmlns:a16="http://schemas.microsoft.com/office/drawing/2014/main" id="{AE8613EE-32F0-4251-809B-6B9907E226C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53708" y="3010891"/>
            <a:ext cx="930932" cy="226640"/>
          </a:xfrm>
        </p:spPr>
        <p:txBody>
          <a:bodyPr lIns="0" rIns="0" rtlCol="0">
            <a:noAutofit/>
          </a:bodyPr>
          <a:lstStyle>
            <a:lvl1pPr marL="0" indent="0">
              <a:buNone/>
              <a:defRPr lang="fr-FR" sz="1200" b="1" cap="all" baseline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lang="fr-FR" sz="1350"/>
            </a:lvl2pPr>
            <a:lvl3pPr marL="685800" indent="0">
              <a:buNone/>
              <a:defRPr lang="fr-FR" sz="1350"/>
            </a:lvl3pPr>
            <a:lvl4pPr marL="1028700" indent="0">
              <a:buNone/>
              <a:defRPr lang="fr-FR" sz="1350"/>
            </a:lvl4pPr>
            <a:lvl5pPr marL="1371600" indent="0">
              <a:buNone/>
              <a:defRPr lang="fr-FR" sz="1350"/>
            </a:lvl5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55" name="Espace réservé du texte 50">
            <a:extLst>
              <a:ext uri="{FF2B5EF4-FFF2-40B4-BE49-F238E27FC236}">
                <a16:creationId xmlns:a16="http://schemas.microsoft.com/office/drawing/2014/main" id="{6E9683DA-61F6-48A0-9453-C03FB979401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53708" y="3364634"/>
            <a:ext cx="931735" cy="887326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825">
                <a:solidFill>
                  <a:schemeClr val="tx1"/>
                </a:solidFill>
              </a:defRPr>
            </a:lvl1pPr>
            <a:lvl2pPr marL="342900" indent="0">
              <a:buNone/>
              <a:defRPr lang="fr-FR" sz="825"/>
            </a:lvl2pPr>
            <a:lvl3pPr marL="685800" indent="0">
              <a:buNone/>
              <a:defRPr lang="fr-FR" sz="825"/>
            </a:lvl3pPr>
            <a:lvl4pPr marL="1028700" indent="0">
              <a:buNone/>
              <a:defRPr lang="fr-FR" sz="825"/>
            </a:lvl4pPr>
            <a:lvl5pPr marL="1371600" indent="0">
              <a:buNone/>
              <a:defRPr lang="fr-FR" sz="825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64EC693F-BE91-85FE-44F0-EFE8F6DAC59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28135" y="1938819"/>
            <a:ext cx="658368" cy="658368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 cap="all" baseline="0">
                <a:solidFill>
                  <a:schemeClr val="accent4"/>
                </a:solidFill>
              </a:defRPr>
            </a:lvl1pPr>
            <a:lvl2pPr marL="342900" indent="0" algn="ctr">
              <a:buNone/>
              <a:defRPr lang="fr-FR"/>
            </a:lvl2pPr>
            <a:lvl3pPr marL="685800" indent="0" algn="ctr">
              <a:buNone/>
              <a:defRPr lang="fr-FR"/>
            </a:lvl3pPr>
            <a:lvl4pPr marL="1028700" indent="0" algn="ctr">
              <a:buNone/>
              <a:defRPr lang="fr-FR"/>
            </a:lvl4pPr>
            <a:lvl5pPr marL="1371600" indent="0" algn="ctr">
              <a:buNone/>
              <a:defRPr lang="fr-FR"/>
            </a:lvl5pPr>
          </a:lstStyle>
          <a:p>
            <a:pPr lvl="0" rtl="0"/>
            <a:r>
              <a:rPr lang="fr-FR"/>
              <a:t>T1</a:t>
            </a:r>
          </a:p>
        </p:txBody>
      </p:sp>
      <p:sp>
        <p:nvSpPr>
          <p:cNvPr id="56" name="Espace réservé du texte 48">
            <a:extLst>
              <a:ext uri="{FF2B5EF4-FFF2-40B4-BE49-F238E27FC236}">
                <a16:creationId xmlns:a16="http://schemas.microsoft.com/office/drawing/2014/main" id="{53C09CD9-E6F6-4AA3-968A-491D1568E73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916422" y="3010891"/>
            <a:ext cx="930932" cy="226640"/>
          </a:xfrm>
        </p:spPr>
        <p:txBody>
          <a:bodyPr lIns="0" rIns="0" rtlCol="0">
            <a:noAutofit/>
          </a:bodyPr>
          <a:lstStyle>
            <a:lvl1pPr marL="0" indent="0">
              <a:buNone/>
              <a:defRPr lang="fr-FR" sz="1200" b="1" cap="all" baseline="0">
                <a:solidFill>
                  <a:schemeClr val="accent4"/>
                </a:solidFill>
                <a:latin typeface="+mj-lt"/>
              </a:defRPr>
            </a:lvl1pPr>
            <a:lvl2pPr marL="342900" indent="0">
              <a:buNone/>
              <a:defRPr lang="fr-FR" sz="1350"/>
            </a:lvl2pPr>
            <a:lvl3pPr marL="685800" indent="0">
              <a:buNone/>
              <a:defRPr lang="fr-FR" sz="1350"/>
            </a:lvl3pPr>
            <a:lvl4pPr marL="1028700" indent="0">
              <a:buNone/>
              <a:defRPr lang="fr-FR" sz="1350"/>
            </a:lvl4pPr>
            <a:lvl5pPr marL="1371600" indent="0">
              <a:buNone/>
              <a:defRPr lang="fr-FR" sz="1350"/>
            </a:lvl5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57" name="Espace réservé du texte 50">
            <a:extLst>
              <a:ext uri="{FF2B5EF4-FFF2-40B4-BE49-F238E27FC236}">
                <a16:creationId xmlns:a16="http://schemas.microsoft.com/office/drawing/2014/main" id="{4457D5F2-D7AE-44A9-847A-D20086BCCC2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916422" y="3364634"/>
            <a:ext cx="931735" cy="887326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825">
                <a:solidFill>
                  <a:schemeClr val="tx1"/>
                </a:solidFill>
              </a:defRPr>
            </a:lvl1pPr>
            <a:lvl2pPr marL="342900" indent="0">
              <a:buNone/>
              <a:defRPr lang="fr-FR" sz="825"/>
            </a:lvl2pPr>
            <a:lvl3pPr marL="685800" indent="0">
              <a:buNone/>
              <a:defRPr lang="fr-FR" sz="825"/>
            </a:lvl3pPr>
            <a:lvl4pPr marL="1028700" indent="0">
              <a:buNone/>
              <a:defRPr lang="fr-FR" sz="825"/>
            </a:lvl4pPr>
            <a:lvl5pPr marL="1371600" indent="0">
              <a:buNone/>
              <a:defRPr lang="fr-FR" sz="825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23" name="Espace réservé du texte 17">
            <a:extLst>
              <a:ext uri="{FF2B5EF4-FFF2-40B4-BE49-F238E27FC236}">
                <a16:creationId xmlns:a16="http://schemas.microsoft.com/office/drawing/2014/main" id="{FC3D5189-674F-A21F-1398-5FCFC7F642C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035589" y="1938819"/>
            <a:ext cx="658368" cy="658368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 cap="all" baseline="0">
                <a:solidFill>
                  <a:schemeClr val="accent5"/>
                </a:solidFill>
              </a:defRPr>
            </a:lvl1pPr>
            <a:lvl2pPr marL="342900" indent="0" algn="ctr">
              <a:buNone/>
              <a:defRPr lang="fr-FR"/>
            </a:lvl2pPr>
            <a:lvl3pPr marL="685800" indent="0" algn="ctr">
              <a:buNone/>
              <a:defRPr lang="fr-FR"/>
            </a:lvl3pPr>
            <a:lvl4pPr marL="1028700" indent="0" algn="ctr">
              <a:buNone/>
              <a:defRPr lang="fr-FR"/>
            </a:lvl4pPr>
            <a:lvl5pPr marL="1371600" indent="0" algn="ctr">
              <a:buNone/>
              <a:defRPr lang="fr-FR"/>
            </a:lvl5pPr>
          </a:lstStyle>
          <a:p>
            <a:pPr lvl="0" rtl="0"/>
            <a:r>
              <a:rPr lang="fr-FR"/>
              <a:t>T2</a:t>
            </a:r>
          </a:p>
        </p:txBody>
      </p:sp>
      <p:sp>
        <p:nvSpPr>
          <p:cNvPr id="58" name="Espace réservé du texte 48">
            <a:extLst>
              <a:ext uri="{FF2B5EF4-FFF2-40B4-BE49-F238E27FC236}">
                <a16:creationId xmlns:a16="http://schemas.microsoft.com/office/drawing/2014/main" id="{4FBE8211-41BE-41C2-B826-94FD55BC0A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53613" y="3010891"/>
            <a:ext cx="930931" cy="226640"/>
          </a:xfrm>
        </p:spPr>
        <p:txBody>
          <a:bodyPr lIns="0" rIns="0" rtlCol="0">
            <a:noAutofit/>
          </a:bodyPr>
          <a:lstStyle>
            <a:lvl1pPr marL="0" indent="0">
              <a:buNone/>
              <a:defRPr lang="fr-FR" sz="1200" b="1" cap="all" baseline="0">
                <a:solidFill>
                  <a:schemeClr val="accent5"/>
                </a:solidFill>
                <a:latin typeface="+mj-lt"/>
              </a:defRPr>
            </a:lvl1pPr>
            <a:lvl2pPr marL="342900" indent="0">
              <a:buNone/>
              <a:defRPr lang="fr-FR" sz="1350"/>
            </a:lvl2pPr>
            <a:lvl3pPr marL="685800" indent="0">
              <a:buNone/>
              <a:defRPr lang="fr-FR" sz="1350"/>
            </a:lvl3pPr>
            <a:lvl4pPr marL="1028700" indent="0">
              <a:buNone/>
              <a:defRPr lang="fr-FR" sz="1350"/>
            </a:lvl4pPr>
            <a:lvl5pPr marL="1371600" indent="0">
              <a:buNone/>
              <a:defRPr lang="fr-FR" sz="1350"/>
            </a:lvl5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59" name="Espace réservé du texte 50">
            <a:extLst>
              <a:ext uri="{FF2B5EF4-FFF2-40B4-BE49-F238E27FC236}">
                <a16:creationId xmlns:a16="http://schemas.microsoft.com/office/drawing/2014/main" id="{18C75666-F3E0-4AD7-8C05-FEFFEAE1D10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53613" y="3364634"/>
            <a:ext cx="931735" cy="887326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825">
                <a:solidFill>
                  <a:schemeClr val="tx1"/>
                </a:solidFill>
              </a:defRPr>
            </a:lvl1pPr>
            <a:lvl2pPr marL="342900" indent="0">
              <a:buNone/>
              <a:defRPr lang="fr-FR" sz="825"/>
            </a:lvl2pPr>
            <a:lvl3pPr marL="685800" indent="0">
              <a:buNone/>
              <a:defRPr lang="fr-FR" sz="825"/>
            </a:lvl3pPr>
            <a:lvl4pPr marL="1028700" indent="0">
              <a:buNone/>
              <a:defRPr lang="fr-FR" sz="825"/>
            </a:lvl4pPr>
            <a:lvl5pPr marL="1371600" indent="0">
              <a:buNone/>
              <a:defRPr lang="fr-FR" sz="825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529910F4-ABB9-EC08-F4A5-4EA1F188DA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024420" y="1938819"/>
            <a:ext cx="658368" cy="658368"/>
          </a:xfrm>
          <a:prstGeom prst="ellipse">
            <a:avLst/>
          </a:prstGeom>
          <a:ln w="38100">
            <a:solidFill>
              <a:schemeClr val="accent6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 cap="all" baseline="0">
                <a:solidFill>
                  <a:schemeClr val="accent6"/>
                </a:solidFill>
              </a:defRPr>
            </a:lvl1pPr>
            <a:lvl2pPr marL="342900" indent="0" algn="ctr">
              <a:buNone/>
              <a:defRPr lang="fr-FR"/>
            </a:lvl2pPr>
            <a:lvl3pPr marL="685800" indent="0" algn="ctr">
              <a:buNone/>
              <a:defRPr lang="fr-FR"/>
            </a:lvl3pPr>
            <a:lvl4pPr marL="1028700" indent="0" algn="ctr">
              <a:buNone/>
              <a:defRPr lang="fr-FR"/>
            </a:lvl4pPr>
            <a:lvl5pPr marL="1371600" indent="0" algn="ctr">
              <a:buNone/>
              <a:defRPr lang="fr-FR"/>
            </a:lvl5pPr>
          </a:lstStyle>
          <a:p>
            <a:pPr lvl="0" rtl="0"/>
            <a:r>
              <a:rPr lang="fr-FR"/>
              <a:t>T3</a:t>
            </a:r>
          </a:p>
        </p:txBody>
      </p:sp>
      <p:sp>
        <p:nvSpPr>
          <p:cNvPr id="60" name="Espace réservé du texte 48">
            <a:extLst>
              <a:ext uri="{FF2B5EF4-FFF2-40B4-BE49-F238E27FC236}">
                <a16:creationId xmlns:a16="http://schemas.microsoft.com/office/drawing/2014/main" id="{66478F13-D9B8-4439-9B08-804CD6848EB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90804" y="3010891"/>
            <a:ext cx="930931" cy="226640"/>
          </a:xfrm>
        </p:spPr>
        <p:txBody>
          <a:bodyPr lIns="0" rIns="0" rtlCol="0">
            <a:noAutofit/>
          </a:bodyPr>
          <a:lstStyle>
            <a:lvl1pPr marL="0" indent="0">
              <a:buNone/>
              <a:defRPr lang="fr-FR" sz="1200" b="1" cap="all" baseline="0">
                <a:solidFill>
                  <a:schemeClr val="accent6"/>
                </a:solidFill>
                <a:latin typeface="+mj-lt"/>
              </a:defRPr>
            </a:lvl1pPr>
            <a:lvl2pPr marL="342900" indent="0">
              <a:buNone/>
              <a:defRPr lang="fr-FR" sz="1350"/>
            </a:lvl2pPr>
            <a:lvl3pPr marL="685800" indent="0">
              <a:buNone/>
              <a:defRPr lang="fr-FR" sz="1350"/>
            </a:lvl3pPr>
            <a:lvl4pPr marL="1028700" indent="0">
              <a:buNone/>
              <a:defRPr lang="fr-FR" sz="1350"/>
            </a:lvl4pPr>
            <a:lvl5pPr marL="1371600" indent="0">
              <a:buNone/>
              <a:defRPr lang="fr-FR" sz="1350"/>
            </a:lvl5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61" name="Espace réservé du texte 50">
            <a:extLst>
              <a:ext uri="{FF2B5EF4-FFF2-40B4-BE49-F238E27FC236}">
                <a16:creationId xmlns:a16="http://schemas.microsoft.com/office/drawing/2014/main" id="{08844405-957A-4970-A2B6-D161FED665F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990804" y="3364634"/>
            <a:ext cx="931735" cy="887326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825">
                <a:solidFill>
                  <a:schemeClr val="tx1"/>
                </a:solidFill>
              </a:defRPr>
            </a:lvl1pPr>
            <a:lvl2pPr marL="342900" indent="0">
              <a:buNone/>
              <a:defRPr lang="fr-FR" sz="825"/>
            </a:lvl2pPr>
            <a:lvl3pPr marL="685800" indent="0">
              <a:buNone/>
              <a:defRPr lang="fr-FR" sz="825"/>
            </a:lvl3pPr>
            <a:lvl4pPr marL="1028700" indent="0">
              <a:buNone/>
              <a:defRPr lang="fr-FR" sz="825"/>
            </a:lvl4pPr>
            <a:lvl5pPr marL="1371600" indent="0">
              <a:buNone/>
              <a:defRPr lang="fr-FR" sz="825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F1F1105-2FFE-7BE6-46FF-3A7630DE25C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039018" y="1938819"/>
            <a:ext cx="658368" cy="658368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 cap="all" baseline="0">
                <a:solidFill>
                  <a:schemeClr val="accent3"/>
                </a:solidFill>
              </a:defRPr>
            </a:lvl1pPr>
            <a:lvl2pPr marL="342900" indent="0" algn="ctr">
              <a:buNone/>
              <a:defRPr lang="fr-FR"/>
            </a:lvl2pPr>
            <a:lvl3pPr marL="685800" indent="0" algn="ctr">
              <a:buNone/>
              <a:defRPr lang="fr-FR"/>
            </a:lvl3pPr>
            <a:lvl4pPr marL="1028700" indent="0" algn="ctr">
              <a:buNone/>
              <a:defRPr lang="fr-FR"/>
            </a:lvl4pPr>
            <a:lvl5pPr marL="1371600" indent="0" algn="ctr">
              <a:buNone/>
              <a:defRPr lang="fr-FR"/>
            </a:lvl5pPr>
          </a:lstStyle>
          <a:p>
            <a:pPr lvl="0" rtl="0"/>
            <a:r>
              <a:rPr lang="fr-FR"/>
              <a:t>T4</a:t>
            </a:r>
          </a:p>
        </p:txBody>
      </p:sp>
      <p:sp>
        <p:nvSpPr>
          <p:cNvPr id="62" name="Espace réservé du texte 48">
            <a:extLst>
              <a:ext uri="{FF2B5EF4-FFF2-40B4-BE49-F238E27FC236}">
                <a16:creationId xmlns:a16="http://schemas.microsoft.com/office/drawing/2014/main" id="{6F067D31-AE61-48F0-A497-1908DC77F0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027994" y="3010891"/>
            <a:ext cx="930931" cy="226640"/>
          </a:xfrm>
        </p:spPr>
        <p:txBody>
          <a:bodyPr lIns="0" rIns="0" rtlCol="0">
            <a:noAutofit/>
          </a:bodyPr>
          <a:lstStyle>
            <a:lvl1pPr marL="0" indent="0">
              <a:buNone/>
              <a:defRPr lang="fr-FR" sz="1200" b="1" cap="all" baseline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lang="fr-FR" sz="1350"/>
            </a:lvl2pPr>
            <a:lvl3pPr marL="685800" indent="0">
              <a:buNone/>
              <a:defRPr lang="fr-FR" sz="1350"/>
            </a:lvl3pPr>
            <a:lvl4pPr marL="1028700" indent="0">
              <a:buNone/>
              <a:defRPr lang="fr-FR" sz="1350"/>
            </a:lvl4pPr>
            <a:lvl5pPr marL="1371600" indent="0">
              <a:buNone/>
              <a:defRPr lang="fr-FR" sz="1350"/>
            </a:lvl5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63" name="Espace réservé du texte 50">
            <a:extLst>
              <a:ext uri="{FF2B5EF4-FFF2-40B4-BE49-F238E27FC236}">
                <a16:creationId xmlns:a16="http://schemas.microsoft.com/office/drawing/2014/main" id="{5B4A526A-A40E-4B7D-94EC-5FDCAD2EAD8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27994" y="3364634"/>
            <a:ext cx="931735" cy="887326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825">
                <a:solidFill>
                  <a:schemeClr val="tx1"/>
                </a:solidFill>
              </a:defRPr>
            </a:lvl1pPr>
            <a:lvl2pPr marL="342900" indent="0">
              <a:buNone/>
              <a:defRPr lang="fr-FR" sz="825"/>
            </a:lvl2pPr>
            <a:lvl3pPr marL="685800" indent="0">
              <a:buNone/>
              <a:defRPr lang="fr-FR" sz="825"/>
            </a:lvl3pPr>
            <a:lvl4pPr marL="1028700" indent="0">
              <a:buNone/>
              <a:defRPr lang="fr-FR" sz="825"/>
            </a:lvl4pPr>
            <a:lvl5pPr marL="1371600" indent="0">
              <a:buNone/>
              <a:defRPr lang="fr-FR" sz="825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13D517CA-018E-3538-2285-537DE6EF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4776" y="1748455"/>
            <a:ext cx="4190667" cy="1044487"/>
            <a:chOff x="259701" y="2331273"/>
            <a:chExt cx="5587556" cy="1392649"/>
          </a:xfrm>
        </p:grpSpPr>
        <p:sp>
          <p:nvSpPr>
            <p:cNvPr id="3" name="Forme libre : Forme 2" descr="chronologie ">
              <a:extLst>
                <a:ext uri="{FF2B5EF4-FFF2-40B4-BE49-F238E27FC236}">
                  <a16:creationId xmlns:a16="http://schemas.microsoft.com/office/drawing/2014/main" id="{AC2061C7-0EF4-4BE2-C9C9-6500F8654BB4}"/>
                </a:ext>
              </a:extLst>
            </p:cNvPr>
            <p:cNvSpPr/>
            <p:nvPr userDrawn="1"/>
          </p:nvSpPr>
          <p:spPr>
            <a:xfrm rot="10800000" flipV="1">
              <a:off x="340122" y="2331273"/>
              <a:ext cx="5431542" cy="1392649"/>
            </a:xfrm>
            <a:custGeom>
              <a:avLst/>
              <a:gdLst>
                <a:gd name="connsiteX0" fmla="*/ 1450750 w 5658193"/>
                <a:gd name="connsiteY0" fmla="*/ 725607 h 1450763"/>
                <a:gd name="connsiteX1" fmla="*/ 1449830 w 5658193"/>
                <a:gd name="connsiteY1" fmla="*/ 725607 h 1450763"/>
                <a:gd name="connsiteX2" fmla="*/ 1449806 w 5658193"/>
                <a:gd name="connsiteY2" fmla="*/ 725382 h 1450763"/>
                <a:gd name="connsiteX3" fmla="*/ 1449830 w 5658193"/>
                <a:gd name="connsiteY3" fmla="*/ 725157 h 1450763"/>
                <a:gd name="connsiteX4" fmla="*/ 1402870 w 5658193"/>
                <a:gd name="connsiteY4" fmla="*/ 725157 h 1450763"/>
                <a:gd name="connsiteX5" fmla="*/ 1389130 w 5658193"/>
                <a:gd name="connsiteY5" fmla="*/ 588840 h 1450763"/>
                <a:gd name="connsiteX6" fmla="*/ 725382 w 5658193"/>
                <a:gd name="connsiteY6" fmla="*/ 47869 h 1450763"/>
                <a:gd name="connsiteX7" fmla="*/ 47868 w 5658193"/>
                <a:gd name="connsiteY7" fmla="*/ 725382 h 1450763"/>
                <a:gd name="connsiteX8" fmla="*/ 47890 w 5658193"/>
                <a:gd name="connsiteY8" fmla="*/ 725607 h 1450763"/>
                <a:gd name="connsiteX9" fmla="*/ 10 w 5658193"/>
                <a:gd name="connsiteY9" fmla="*/ 725607 h 1450763"/>
                <a:gd name="connsiteX10" fmla="*/ 0 w 5658193"/>
                <a:gd name="connsiteY10" fmla="*/ 725382 h 1450763"/>
                <a:gd name="connsiteX11" fmla="*/ 725382 w 5658193"/>
                <a:gd name="connsiteY11" fmla="*/ 1 h 1450763"/>
                <a:gd name="connsiteX12" fmla="*/ 1450762 w 5658193"/>
                <a:gd name="connsiteY12" fmla="*/ 725382 h 1450763"/>
                <a:gd name="connsiteX13" fmla="*/ 4932812 w 5658193"/>
                <a:gd name="connsiteY13" fmla="*/ 1450762 h 1450763"/>
                <a:gd name="connsiteX14" fmla="*/ 4207431 w 5658193"/>
                <a:gd name="connsiteY14" fmla="*/ 725381 h 1450763"/>
                <a:gd name="connsiteX15" fmla="*/ 4207442 w 5658193"/>
                <a:gd name="connsiteY15" fmla="*/ 725156 h 1450763"/>
                <a:gd name="connsiteX16" fmla="*/ 4208363 w 5658193"/>
                <a:gd name="connsiteY16" fmla="*/ 725156 h 1450763"/>
                <a:gd name="connsiteX17" fmla="*/ 4208386 w 5658193"/>
                <a:gd name="connsiteY17" fmla="*/ 725381 h 1450763"/>
                <a:gd name="connsiteX18" fmla="*/ 4208363 w 5658193"/>
                <a:gd name="connsiteY18" fmla="*/ 725606 h 1450763"/>
                <a:gd name="connsiteX19" fmla="*/ 4255322 w 5658193"/>
                <a:gd name="connsiteY19" fmla="*/ 725606 h 1450763"/>
                <a:gd name="connsiteX20" fmla="*/ 4269064 w 5658193"/>
                <a:gd name="connsiteY20" fmla="*/ 861924 h 1450763"/>
                <a:gd name="connsiteX21" fmla="*/ 4932812 w 5658193"/>
                <a:gd name="connsiteY21" fmla="*/ 1402894 h 1450763"/>
                <a:gd name="connsiteX22" fmla="*/ 5610325 w 5658193"/>
                <a:gd name="connsiteY22" fmla="*/ 725381 h 1450763"/>
                <a:gd name="connsiteX23" fmla="*/ 5610302 w 5658193"/>
                <a:gd name="connsiteY23" fmla="*/ 725156 h 1450763"/>
                <a:gd name="connsiteX24" fmla="*/ 5658182 w 5658193"/>
                <a:gd name="connsiteY24" fmla="*/ 725156 h 1450763"/>
                <a:gd name="connsiteX25" fmla="*/ 5658193 w 5658193"/>
                <a:gd name="connsiteY25" fmla="*/ 725381 h 1450763"/>
                <a:gd name="connsiteX26" fmla="*/ 4932812 w 5658193"/>
                <a:gd name="connsiteY26" fmla="*/ 1450762 h 1450763"/>
                <a:gd name="connsiteX27" fmla="*/ 2127320 w 5658193"/>
                <a:gd name="connsiteY27" fmla="*/ 1450763 h 1450763"/>
                <a:gd name="connsiteX28" fmla="*/ 1401938 w 5658193"/>
                <a:gd name="connsiteY28" fmla="*/ 725382 h 1450763"/>
                <a:gd name="connsiteX29" fmla="*/ 1401950 w 5658193"/>
                <a:gd name="connsiteY29" fmla="*/ 725157 h 1450763"/>
                <a:gd name="connsiteX30" fmla="*/ 1402870 w 5658193"/>
                <a:gd name="connsiteY30" fmla="*/ 725157 h 1450763"/>
                <a:gd name="connsiteX31" fmla="*/ 1402894 w 5658193"/>
                <a:gd name="connsiteY31" fmla="*/ 725382 h 1450763"/>
                <a:gd name="connsiteX32" fmla="*/ 1402870 w 5658193"/>
                <a:gd name="connsiteY32" fmla="*/ 725607 h 1450763"/>
                <a:gd name="connsiteX33" fmla="*/ 1449830 w 5658193"/>
                <a:gd name="connsiteY33" fmla="*/ 725607 h 1450763"/>
                <a:gd name="connsiteX34" fmla="*/ 1463572 w 5658193"/>
                <a:gd name="connsiteY34" fmla="*/ 861925 h 1450763"/>
                <a:gd name="connsiteX35" fmla="*/ 2127320 w 5658193"/>
                <a:gd name="connsiteY35" fmla="*/ 1402895 h 1450763"/>
                <a:gd name="connsiteX36" fmla="*/ 2804833 w 5658193"/>
                <a:gd name="connsiteY36" fmla="*/ 725382 h 1450763"/>
                <a:gd name="connsiteX37" fmla="*/ 2804810 w 5658193"/>
                <a:gd name="connsiteY37" fmla="*/ 725157 h 1450763"/>
                <a:gd name="connsiteX38" fmla="*/ 2805515 w 5658193"/>
                <a:gd name="connsiteY38" fmla="*/ 725157 h 1450763"/>
                <a:gd name="connsiteX39" fmla="*/ 2820229 w 5658193"/>
                <a:gd name="connsiteY39" fmla="*/ 579192 h 1450763"/>
                <a:gd name="connsiteX40" fmla="*/ 3530873 w 5658193"/>
                <a:gd name="connsiteY40" fmla="*/ 0 h 1450763"/>
                <a:gd name="connsiteX41" fmla="*/ 4256254 w 5658193"/>
                <a:gd name="connsiteY41" fmla="*/ 725381 h 1450763"/>
                <a:gd name="connsiteX42" fmla="*/ 4256243 w 5658193"/>
                <a:gd name="connsiteY42" fmla="*/ 725606 h 1450763"/>
                <a:gd name="connsiteX43" fmla="*/ 4255322 w 5658193"/>
                <a:gd name="connsiteY43" fmla="*/ 725606 h 1450763"/>
                <a:gd name="connsiteX44" fmla="*/ 4255299 w 5658193"/>
                <a:gd name="connsiteY44" fmla="*/ 725381 h 1450763"/>
                <a:gd name="connsiteX45" fmla="*/ 4255322 w 5658193"/>
                <a:gd name="connsiteY45" fmla="*/ 725156 h 1450763"/>
                <a:gd name="connsiteX46" fmla="*/ 4208363 w 5658193"/>
                <a:gd name="connsiteY46" fmla="*/ 725156 h 1450763"/>
                <a:gd name="connsiteX47" fmla="*/ 4194621 w 5658193"/>
                <a:gd name="connsiteY47" fmla="*/ 588839 h 1450763"/>
                <a:gd name="connsiteX48" fmla="*/ 3530873 w 5658193"/>
                <a:gd name="connsiteY48" fmla="*/ 47868 h 1450763"/>
                <a:gd name="connsiteX49" fmla="*/ 2853360 w 5658193"/>
                <a:gd name="connsiteY49" fmla="*/ 725381 h 1450763"/>
                <a:gd name="connsiteX50" fmla="*/ 2853383 w 5658193"/>
                <a:gd name="connsiteY50" fmla="*/ 725606 h 1450763"/>
                <a:gd name="connsiteX51" fmla="*/ 2852678 w 5658193"/>
                <a:gd name="connsiteY51" fmla="*/ 725606 h 1450763"/>
                <a:gd name="connsiteX52" fmla="*/ 2837964 w 5658193"/>
                <a:gd name="connsiteY52" fmla="*/ 871572 h 1450763"/>
                <a:gd name="connsiteX53" fmla="*/ 2127320 w 5658193"/>
                <a:gd name="connsiteY53" fmla="*/ 1450763 h 145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58193" h="1450763">
                  <a:moveTo>
                    <a:pt x="1450750" y="725607"/>
                  </a:moveTo>
                  <a:lnTo>
                    <a:pt x="1449830" y="725607"/>
                  </a:lnTo>
                  <a:lnTo>
                    <a:pt x="1449806" y="725382"/>
                  </a:lnTo>
                  <a:lnTo>
                    <a:pt x="1449830" y="725157"/>
                  </a:lnTo>
                  <a:lnTo>
                    <a:pt x="1402870" y="725157"/>
                  </a:lnTo>
                  <a:lnTo>
                    <a:pt x="1389130" y="588840"/>
                  </a:lnTo>
                  <a:cubicBezTo>
                    <a:pt x="1325954" y="280108"/>
                    <a:pt x="1052790" y="47869"/>
                    <a:pt x="725382" y="47869"/>
                  </a:cubicBezTo>
                  <a:cubicBezTo>
                    <a:pt x="351202" y="47869"/>
                    <a:pt x="47868" y="351202"/>
                    <a:pt x="47868" y="725382"/>
                  </a:cubicBezTo>
                  <a:lnTo>
                    <a:pt x="47890" y="725607"/>
                  </a:lnTo>
                  <a:lnTo>
                    <a:pt x="10" y="725607"/>
                  </a:lnTo>
                  <a:lnTo>
                    <a:pt x="0" y="725382"/>
                  </a:lnTo>
                  <a:cubicBezTo>
                    <a:pt x="0" y="324765"/>
                    <a:pt x="324764" y="1"/>
                    <a:pt x="725382" y="1"/>
                  </a:cubicBezTo>
                  <a:cubicBezTo>
                    <a:pt x="1125998" y="1"/>
                    <a:pt x="1450762" y="324765"/>
                    <a:pt x="1450762" y="725382"/>
                  </a:cubicBezTo>
                  <a:close/>
                  <a:moveTo>
                    <a:pt x="4932812" y="1450762"/>
                  </a:moveTo>
                  <a:cubicBezTo>
                    <a:pt x="4532195" y="1450762"/>
                    <a:pt x="4207431" y="1125998"/>
                    <a:pt x="4207431" y="725381"/>
                  </a:cubicBezTo>
                  <a:lnTo>
                    <a:pt x="4207442" y="725156"/>
                  </a:lnTo>
                  <a:lnTo>
                    <a:pt x="4208363" y="725156"/>
                  </a:lnTo>
                  <a:lnTo>
                    <a:pt x="4208386" y="725381"/>
                  </a:lnTo>
                  <a:lnTo>
                    <a:pt x="4208363" y="725606"/>
                  </a:lnTo>
                  <a:lnTo>
                    <a:pt x="4255322" y="725606"/>
                  </a:lnTo>
                  <a:lnTo>
                    <a:pt x="4269064" y="861924"/>
                  </a:lnTo>
                  <a:cubicBezTo>
                    <a:pt x="4332239" y="1170655"/>
                    <a:pt x="4605404" y="1402894"/>
                    <a:pt x="4932812" y="1402894"/>
                  </a:cubicBezTo>
                  <a:cubicBezTo>
                    <a:pt x="5306992" y="1402894"/>
                    <a:pt x="5610325" y="1099561"/>
                    <a:pt x="5610325" y="725381"/>
                  </a:cubicBezTo>
                  <a:lnTo>
                    <a:pt x="5610302" y="725156"/>
                  </a:lnTo>
                  <a:lnTo>
                    <a:pt x="5658182" y="725156"/>
                  </a:lnTo>
                  <a:lnTo>
                    <a:pt x="5658193" y="725381"/>
                  </a:lnTo>
                  <a:cubicBezTo>
                    <a:pt x="5658193" y="1125998"/>
                    <a:pt x="5333429" y="1450762"/>
                    <a:pt x="4932812" y="1450762"/>
                  </a:cubicBezTo>
                  <a:close/>
                  <a:moveTo>
                    <a:pt x="2127320" y="1450763"/>
                  </a:moveTo>
                  <a:cubicBezTo>
                    <a:pt x="1726703" y="1450763"/>
                    <a:pt x="1401938" y="1125999"/>
                    <a:pt x="1401938" y="725382"/>
                  </a:cubicBezTo>
                  <a:lnTo>
                    <a:pt x="1401950" y="725157"/>
                  </a:lnTo>
                  <a:lnTo>
                    <a:pt x="1402870" y="725157"/>
                  </a:lnTo>
                  <a:lnTo>
                    <a:pt x="1402894" y="725382"/>
                  </a:lnTo>
                  <a:lnTo>
                    <a:pt x="1402870" y="725607"/>
                  </a:lnTo>
                  <a:lnTo>
                    <a:pt x="1449830" y="725607"/>
                  </a:lnTo>
                  <a:lnTo>
                    <a:pt x="1463572" y="861925"/>
                  </a:lnTo>
                  <a:cubicBezTo>
                    <a:pt x="1526746" y="1170656"/>
                    <a:pt x="1799912" y="1402895"/>
                    <a:pt x="2127320" y="1402895"/>
                  </a:cubicBezTo>
                  <a:cubicBezTo>
                    <a:pt x="2501500" y="1402895"/>
                    <a:pt x="2804833" y="1099562"/>
                    <a:pt x="2804833" y="725382"/>
                  </a:cubicBezTo>
                  <a:lnTo>
                    <a:pt x="2804810" y="725157"/>
                  </a:lnTo>
                  <a:lnTo>
                    <a:pt x="2805515" y="725157"/>
                  </a:lnTo>
                  <a:lnTo>
                    <a:pt x="2820229" y="579192"/>
                  </a:lnTo>
                  <a:cubicBezTo>
                    <a:pt x="2887868" y="248648"/>
                    <a:pt x="3180333" y="0"/>
                    <a:pt x="3530873" y="0"/>
                  </a:cubicBezTo>
                  <a:cubicBezTo>
                    <a:pt x="3931490" y="0"/>
                    <a:pt x="4256254" y="324764"/>
                    <a:pt x="4256254" y="725381"/>
                  </a:cubicBezTo>
                  <a:lnTo>
                    <a:pt x="4256243" y="725606"/>
                  </a:lnTo>
                  <a:lnTo>
                    <a:pt x="4255322" y="725606"/>
                  </a:lnTo>
                  <a:lnTo>
                    <a:pt x="4255299" y="725381"/>
                  </a:lnTo>
                  <a:lnTo>
                    <a:pt x="4255322" y="725156"/>
                  </a:lnTo>
                  <a:lnTo>
                    <a:pt x="4208363" y="725156"/>
                  </a:lnTo>
                  <a:lnTo>
                    <a:pt x="4194621" y="588839"/>
                  </a:lnTo>
                  <a:cubicBezTo>
                    <a:pt x="4131446" y="280107"/>
                    <a:pt x="3858281" y="47868"/>
                    <a:pt x="3530873" y="47868"/>
                  </a:cubicBezTo>
                  <a:cubicBezTo>
                    <a:pt x="3156693" y="47868"/>
                    <a:pt x="2853360" y="351201"/>
                    <a:pt x="2853360" y="725381"/>
                  </a:cubicBezTo>
                  <a:lnTo>
                    <a:pt x="2853383" y="725606"/>
                  </a:lnTo>
                  <a:lnTo>
                    <a:pt x="2852678" y="725606"/>
                  </a:lnTo>
                  <a:lnTo>
                    <a:pt x="2837964" y="871572"/>
                  </a:lnTo>
                  <a:cubicBezTo>
                    <a:pt x="2770325" y="1202116"/>
                    <a:pt x="2477860" y="1450763"/>
                    <a:pt x="2127320" y="1450763"/>
                  </a:cubicBezTo>
                  <a:close/>
                </a:path>
              </a:pathLst>
            </a:custGeom>
            <a:gradFill>
              <a:gsLst>
                <a:gs pos="66000">
                  <a:schemeClr val="accent6"/>
                </a:gs>
                <a:gs pos="42000">
                  <a:schemeClr val="accent5"/>
                </a:gs>
                <a:gs pos="8000">
                  <a:schemeClr val="accent4"/>
                </a:gs>
                <a:gs pos="90000">
                  <a:schemeClr val="accent3"/>
                </a:gs>
              </a:gsLst>
              <a:lin ang="108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sz="3000" dirty="0">
                <a:solidFill>
                  <a:schemeClr val="bg1"/>
                </a:solidFill>
              </a:endParaRPr>
            </a:p>
          </p:txBody>
        </p:sp>
        <p:sp>
          <p:nvSpPr>
            <p:cNvPr id="8" name="Ovale 7" descr="points de terminaison de chronologie">
              <a:extLst>
                <a:ext uri="{FF2B5EF4-FFF2-40B4-BE49-F238E27FC236}">
                  <a16:creationId xmlns:a16="http://schemas.microsoft.com/office/drawing/2014/main" id="{816FAAB1-A220-A22D-D72D-5780A2066406}"/>
                </a:ext>
              </a:extLst>
            </p:cNvPr>
            <p:cNvSpPr/>
            <p:nvPr userDrawn="1"/>
          </p:nvSpPr>
          <p:spPr>
            <a:xfrm>
              <a:off x="259701" y="2929878"/>
              <a:ext cx="190273" cy="190273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sz="1050" dirty="0"/>
            </a:p>
          </p:txBody>
        </p:sp>
        <p:sp>
          <p:nvSpPr>
            <p:cNvPr id="9" name="Ovale 8" descr="points de terminaison de chronologie">
              <a:extLst>
                <a:ext uri="{FF2B5EF4-FFF2-40B4-BE49-F238E27FC236}">
                  <a16:creationId xmlns:a16="http://schemas.microsoft.com/office/drawing/2014/main" id="{8C990738-7209-3620-599F-A86F9BAE8273}"/>
                </a:ext>
              </a:extLst>
            </p:cNvPr>
            <p:cNvSpPr/>
            <p:nvPr userDrawn="1"/>
          </p:nvSpPr>
          <p:spPr>
            <a:xfrm>
              <a:off x="5666452" y="2934612"/>
              <a:ext cx="180805" cy="180805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sz="1050" dirty="0"/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DBA45EEE-7A3F-07EF-B732-92E920EAA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65462" y="1748455"/>
            <a:ext cx="4190667" cy="1044487"/>
            <a:chOff x="6353949" y="2331273"/>
            <a:chExt cx="5587556" cy="1392649"/>
          </a:xfrm>
        </p:grpSpPr>
        <p:sp>
          <p:nvSpPr>
            <p:cNvPr id="10" name="Forme libre : Forme 9" descr="chronologie ">
              <a:extLst>
                <a:ext uri="{FF2B5EF4-FFF2-40B4-BE49-F238E27FC236}">
                  <a16:creationId xmlns:a16="http://schemas.microsoft.com/office/drawing/2014/main" id="{D5C5C7B3-6DA0-3C02-38EE-ABFEE464A2BB}"/>
                </a:ext>
              </a:extLst>
            </p:cNvPr>
            <p:cNvSpPr/>
            <p:nvPr userDrawn="1"/>
          </p:nvSpPr>
          <p:spPr>
            <a:xfrm rot="10800000" flipV="1">
              <a:off x="6434370" y="2331273"/>
              <a:ext cx="5431542" cy="1392649"/>
            </a:xfrm>
            <a:custGeom>
              <a:avLst/>
              <a:gdLst>
                <a:gd name="connsiteX0" fmla="*/ 1450750 w 5658193"/>
                <a:gd name="connsiteY0" fmla="*/ 725607 h 1450763"/>
                <a:gd name="connsiteX1" fmla="*/ 1449830 w 5658193"/>
                <a:gd name="connsiteY1" fmla="*/ 725607 h 1450763"/>
                <a:gd name="connsiteX2" fmla="*/ 1449806 w 5658193"/>
                <a:gd name="connsiteY2" fmla="*/ 725382 h 1450763"/>
                <a:gd name="connsiteX3" fmla="*/ 1449830 w 5658193"/>
                <a:gd name="connsiteY3" fmla="*/ 725157 h 1450763"/>
                <a:gd name="connsiteX4" fmla="*/ 1402870 w 5658193"/>
                <a:gd name="connsiteY4" fmla="*/ 725157 h 1450763"/>
                <a:gd name="connsiteX5" fmla="*/ 1389130 w 5658193"/>
                <a:gd name="connsiteY5" fmla="*/ 588840 h 1450763"/>
                <a:gd name="connsiteX6" fmla="*/ 725382 w 5658193"/>
                <a:gd name="connsiteY6" fmla="*/ 47869 h 1450763"/>
                <a:gd name="connsiteX7" fmla="*/ 47868 w 5658193"/>
                <a:gd name="connsiteY7" fmla="*/ 725382 h 1450763"/>
                <a:gd name="connsiteX8" fmla="*/ 47890 w 5658193"/>
                <a:gd name="connsiteY8" fmla="*/ 725607 h 1450763"/>
                <a:gd name="connsiteX9" fmla="*/ 10 w 5658193"/>
                <a:gd name="connsiteY9" fmla="*/ 725607 h 1450763"/>
                <a:gd name="connsiteX10" fmla="*/ 0 w 5658193"/>
                <a:gd name="connsiteY10" fmla="*/ 725382 h 1450763"/>
                <a:gd name="connsiteX11" fmla="*/ 725382 w 5658193"/>
                <a:gd name="connsiteY11" fmla="*/ 1 h 1450763"/>
                <a:gd name="connsiteX12" fmla="*/ 1450762 w 5658193"/>
                <a:gd name="connsiteY12" fmla="*/ 725382 h 1450763"/>
                <a:gd name="connsiteX13" fmla="*/ 4932812 w 5658193"/>
                <a:gd name="connsiteY13" fmla="*/ 1450762 h 1450763"/>
                <a:gd name="connsiteX14" fmla="*/ 4207431 w 5658193"/>
                <a:gd name="connsiteY14" fmla="*/ 725381 h 1450763"/>
                <a:gd name="connsiteX15" fmla="*/ 4207442 w 5658193"/>
                <a:gd name="connsiteY15" fmla="*/ 725156 h 1450763"/>
                <a:gd name="connsiteX16" fmla="*/ 4208363 w 5658193"/>
                <a:gd name="connsiteY16" fmla="*/ 725156 h 1450763"/>
                <a:gd name="connsiteX17" fmla="*/ 4208386 w 5658193"/>
                <a:gd name="connsiteY17" fmla="*/ 725381 h 1450763"/>
                <a:gd name="connsiteX18" fmla="*/ 4208363 w 5658193"/>
                <a:gd name="connsiteY18" fmla="*/ 725606 h 1450763"/>
                <a:gd name="connsiteX19" fmla="*/ 4255322 w 5658193"/>
                <a:gd name="connsiteY19" fmla="*/ 725606 h 1450763"/>
                <a:gd name="connsiteX20" fmla="*/ 4269064 w 5658193"/>
                <a:gd name="connsiteY20" fmla="*/ 861924 h 1450763"/>
                <a:gd name="connsiteX21" fmla="*/ 4932812 w 5658193"/>
                <a:gd name="connsiteY21" fmla="*/ 1402894 h 1450763"/>
                <a:gd name="connsiteX22" fmla="*/ 5610325 w 5658193"/>
                <a:gd name="connsiteY22" fmla="*/ 725381 h 1450763"/>
                <a:gd name="connsiteX23" fmla="*/ 5610302 w 5658193"/>
                <a:gd name="connsiteY23" fmla="*/ 725156 h 1450763"/>
                <a:gd name="connsiteX24" fmla="*/ 5658182 w 5658193"/>
                <a:gd name="connsiteY24" fmla="*/ 725156 h 1450763"/>
                <a:gd name="connsiteX25" fmla="*/ 5658193 w 5658193"/>
                <a:gd name="connsiteY25" fmla="*/ 725381 h 1450763"/>
                <a:gd name="connsiteX26" fmla="*/ 4932812 w 5658193"/>
                <a:gd name="connsiteY26" fmla="*/ 1450762 h 1450763"/>
                <a:gd name="connsiteX27" fmla="*/ 2127320 w 5658193"/>
                <a:gd name="connsiteY27" fmla="*/ 1450763 h 1450763"/>
                <a:gd name="connsiteX28" fmla="*/ 1401938 w 5658193"/>
                <a:gd name="connsiteY28" fmla="*/ 725382 h 1450763"/>
                <a:gd name="connsiteX29" fmla="*/ 1401950 w 5658193"/>
                <a:gd name="connsiteY29" fmla="*/ 725157 h 1450763"/>
                <a:gd name="connsiteX30" fmla="*/ 1402870 w 5658193"/>
                <a:gd name="connsiteY30" fmla="*/ 725157 h 1450763"/>
                <a:gd name="connsiteX31" fmla="*/ 1402894 w 5658193"/>
                <a:gd name="connsiteY31" fmla="*/ 725382 h 1450763"/>
                <a:gd name="connsiteX32" fmla="*/ 1402870 w 5658193"/>
                <a:gd name="connsiteY32" fmla="*/ 725607 h 1450763"/>
                <a:gd name="connsiteX33" fmla="*/ 1449830 w 5658193"/>
                <a:gd name="connsiteY33" fmla="*/ 725607 h 1450763"/>
                <a:gd name="connsiteX34" fmla="*/ 1463572 w 5658193"/>
                <a:gd name="connsiteY34" fmla="*/ 861925 h 1450763"/>
                <a:gd name="connsiteX35" fmla="*/ 2127320 w 5658193"/>
                <a:gd name="connsiteY35" fmla="*/ 1402895 h 1450763"/>
                <a:gd name="connsiteX36" fmla="*/ 2804833 w 5658193"/>
                <a:gd name="connsiteY36" fmla="*/ 725382 h 1450763"/>
                <a:gd name="connsiteX37" fmla="*/ 2804810 w 5658193"/>
                <a:gd name="connsiteY37" fmla="*/ 725157 h 1450763"/>
                <a:gd name="connsiteX38" fmla="*/ 2805515 w 5658193"/>
                <a:gd name="connsiteY38" fmla="*/ 725157 h 1450763"/>
                <a:gd name="connsiteX39" fmla="*/ 2820229 w 5658193"/>
                <a:gd name="connsiteY39" fmla="*/ 579192 h 1450763"/>
                <a:gd name="connsiteX40" fmla="*/ 3530873 w 5658193"/>
                <a:gd name="connsiteY40" fmla="*/ 0 h 1450763"/>
                <a:gd name="connsiteX41" fmla="*/ 4256254 w 5658193"/>
                <a:gd name="connsiteY41" fmla="*/ 725381 h 1450763"/>
                <a:gd name="connsiteX42" fmla="*/ 4256243 w 5658193"/>
                <a:gd name="connsiteY42" fmla="*/ 725606 h 1450763"/>
                <a:gd name="connsiteX43" fmla="*/ 4255322 w 5658193"/>
                <a:gd name="connsiteY43" fmla="*/ 725606 h 1450763"/>
                <a:gd name="connsiteX44" fmla="*/ 4255299 w 5658193"/>
                <a:gd name="connsiteY44" fmla="*/ 725381 h 1450763"/>
                <a:gd name="connsiteX45" fmla="*/ 4255322 w 5658193"/>
                <a:gd name="connsiteY45" fmla="*/ 725156 h 1450763"/>
                <a:gd name="connsiteX46" fmla="*/ 4208363 w 5658193"/>
                <a:gd name="connsiteY46" fmla="*/ 725156 h 1450763"/>
                <a:gd name="connsiteX47" fmla="*/ 4194621 w 5658193"/>
                <a:gd name="connsiteY47" fmla="*/ 588839 h 1450763"/>
                <a:gd name="connsiteX48" fmla="*/ 3530873 w 5658193"/>
                <a:gd name="connsiteY48" fmla="*/ 47868 h 1450763"/>
                <a:gd name="connsiteX49" fmla="*/ 2853360 w 5658193"/>
                <a:gd name="connsiteY49" fmla="*/ 725381 h 1450763"/>
                <a:gd name="connsiteX50" fmla="*/ 2853383 w 5658193"/>
                <a:gd name="connsiteY50" fmla="*/ 725606 h 1450763"/>
                <a:gd name="connsiteX51" fmla="*/ 2852678 w 5658193"/>
                <a:gd name="connsiteY51" fmla="*/ 725606 h 1450763"/>
                <a:gd name="connsiteX52" fmla="*/ 2837964 w 5658193"/>
                <a:gd name="connsiteY52" fmla="*/ 871572 h 1450763"/>
                <a:gd name="connsiteX53" fmla="*/ 2127320 w 5658193"/>
                <a:gd name="connsiteY53" fmla="*/ 1450763 h 145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58193" h="1450763">
                  <a:moveTo>
                    <a:pt x="1450750" y="725607"/>
                  </a:moveTo>
                  <a:lnTo>
                    <a:pt x="1449830" y="725607"/>
                  </a:lnTo>
                  <a:lnTo>
                    <a:pt x="1449806" y="725382"/>
                  </a:lnTo>
                  <a:lnTo>
                    <a:pt x="1449830" y="725157"/>
                  </a:lnTo>
                  <a:lnTo>
                    <a:pt x="1402870" y="725157"/>
                  </a:lnTo>
                  <a:lnTo>
                    <a:pt x="1389130" y="588840"/>
                  </a:lnTo>
                  <a:cubicBezTo>
                    <a:pt x="1325954" y="280108"/>
                    <a:pt x="1052790" y="47869"/>
                    <a:pt x="725382" y="47869"/>
                  </a:cubicBezTo>
                  <a:cubicBezTo>
                    <a:pt x="351202" y="47869"/>
                    <a:pt x="47868" y="351202"/>
                    <a:pt x="47868" y="725382"/>
                  </a:cubicBezTo>
                  <a:lnTo>
                    <a:pt x="47890" y="725607"/>
                  </a:lnTo>
                  <a:lnTo>
                    <a:pt x="10" y="725607"/>
                  </a:lnTo>
                  <a:lnTo>
                    <a:pt x="0" y="725382"/>
                  </a:lnTo>
                  <a:cubicBezTo>
                    <a:pt x="0" y="324765"/>
                    <a:pt x="324764" y="1"/>
                    <a:pt x="725382" y="1"/>
                  </a:cubicBezTo>
                  <a:cubicBezTo>
                    <a:pt x="1125998" y="1"/>
                    <a:pt x="1450762" y="324765"/>
                    <a:pt x="1450762" y="725382"/>
                  </a:cubicBezTo>
                  <a:close/>
                  <a:moveTo>
                    <a:pt x="4932812" y="1450762"/>
                  </a:moveTo>
                  <a:cubicBezTo>
                    <a:pt x="4532195" y="1450762"/>
                    <a:pt x="4207431" y="1125998"/>
                    <a:pt x="4207431" y="725381"/>
                  </a:cubicBezTo>
                  <a:lnTo>
                    <a:pt x="4207442" y="725156"/>
                  </a:lnTo>
                  <a:lnTo>
                    <a:pt x="4208363" y="725156"/>
                  </a:lnTo>
                  <a:lnTo>
                    <a:pt x="4208386" y="725381"/>
                  </a:lnTo>
                  <a:lnTo>
                    <a:pt x="4208363" y="725606"/>
                  </a:lnTo>
                  <a:lnTo>
                    <a:pt x="4255322" y="725606"/>
                  </a:lnTo>
                  <a:lnTo>
                    <a:pt x="4269064" y="861924"/>
                  </a:lnTo>
                  <a:cubicBezTo>
                    <a:pt x="4332239" y="1170655"/>
                    <a:pt x="4605404" y="1402894"/>
                    <a:pt x="4932812" y="1402894"/>
                  </a:cubicBezTo>
                  <a:cubicBezTo>
                    <a:pt x="5306992" y="1402894"/>
                    <a:pt x="5610325" y="1099561"/>
                    <a:pt x="5610325" y="725381"/>
                  </a:cubicBezTo>
                  <a:lnTo>
                    <a:pt x="5610302" y="725156"/>
                  </a:lnTo>
                  <a:lnTo>
                    <a:pt x="5658182" y="725156"/>
                  </a:lnTo>
                  <a:lnTo>
                    <a:pt x="5658193" y="725381"/>
                  </a:lnTo>
                  <a:cubicBezTo>
                    <a:pt x="5658193" y="1125998"/>
                    <a:pt x="5333429" y="1450762"/>
                    <a:pt x="4932812" y="1450762"/>
                  </a:cubicBezTo>
                  <a:close/>
                  <a:moveTo>
                    <a:pt x="2127320" y="1450763"/>
                  </a:moveTo>
                  <a:cubicBezTo>
                    <a:pt x="1726703" y="1450763"/>
                    <a:pt x="1401938" y="1125999"/>
                    <a:pt x="1401938" y="725382"/>
                  </a:cubicBezTo>
                  <a:lnTo>
                    <a:pt x="1401950" y="725157"/>
                  </a:lnTo>
                  <a:lnTo>
                    <a:pt x="1402870" y="725157"/>
                  </a:lnTo>
                  <a:lnTo>
                    <a:pt x="1402894" y="725382"/>
                  </a:lnTo>
                  <a:lnTo>
                    <a:pt x="1402870" y="725607"/>
                  </a:lnTo>
                  <a:lnTo>
                    <a:pt x="1449830" y="725607"/>
                  </a:lnTo>
                  <a:lnTo>
                    <a:pt x="1463572" y="861925"/>
                  </a:lnTo>
                  <a:cubicBezTo>
                    <a:pt x="1526746" y="1170656"/>
                    <a:pt x="1799912" y="1402895"/>
                    <a:pt x="2127320" y="1402895"/>
                  </a:cubicBezTo>
                  <a:cubicBezTo>
                    <a:pt x="2501500" y="1402895"/>
                    <a:pt x="2804833" y="1099562"/>
                    <a:pt x="2804833" y="725382"/>
                  </a:cubicBezTo>
                  <a:lnTo>
                    <a:pt x="2804810" y="725157"/>
                  </a:lnTo>
                  <a:lnTo>
                    <a:pt x="2805515" y="725157"/>
                  </a:lnTo>
                  <a:lnTo>
                    <a:pt x="2820229" y="579192"/>
                  </a:lnTo>
                  <a:cubicBezTo>
                    <a:pt x="2887868" y="248648"/>
                    <a:pt x="3180333" y="0"/>
                    <a:pt x="3530873" y="0"/>
                  </a:cubicBezTo>
                  <a:cubicBezTo>
                    <a:pt x="3931490" y="0"/>
                    <a:pt x="4256254" y="324764"/>
                    <a:pt x="4256254" y="725381"/>
                  </a:cubicBezTo>
                  <a:lnTo>
                    <a:pt x="4256243" y="725606"/>
                  </a:lnTo>
                  <a:lnTo>
                    <a:pt x="4255322" y="725606"/>
                  </a:lnTo>
                  <a:lnTo>
                    <a:pt x="4255299" y="725381"/>
                  </a:lnTo>
                  <a:lnTo>
                    <a:pt x="4255322" y="725156"/>
                  </a:lnTo>
                  <a:lnTo>
                    <a:pt x="4208363" y="725156"/>
                  </a:lnTo>
                  <a:lnTo>
                    <a:pt x="4194621" y="588839"/>
                  </a:lnTo>
                  <a:cubicBezTo>
                    <a:pt x="4131446" y="280107"/>
                    <a:pt x="3858281" y="47868"/>
                    <a:pt x="3530873" y="47868"/>
                  </a:cubicBezTo>
                  <a:cubicBezTo>
                    <a:pt x="3156693" y="47868"/>
                    <a:pt x="2853360" y="351201"/>
                    <a:pt x="2853360" y="725381"/>
                  </a:cubicBezTo>
                  <a:lnTo>
                    <a:pt x="2853383" y="725606"/>
                  </a:lnTo>
                  <a:lnTo>
                    <a:pt x="2852678" y="725606"/>
                  </a:lnTo>
                  <a:lnTo>
                    <a:pt x="2837964" y="871572"/>
                  </a:lnTo>
                  <a:cubicBezTo>
                    <a:pt x="2770325" y="1202116"/>
                    <a:pt x="2477860" y="1450763"/>
                    <a:pt x="2127320" y="1450763"/>
                  </a:cubicBezTo>
                  <a:close/>
                </a:path>
              </a:pathLst>
            </a:custGeom>
            <a:gradFill>
              <a:gsLst>
                <a:gs pos="66000">
                  <a:schemeClr val="accent6"/>
                </a:gs>
                <a:gs pos="42000">
                  <a:schemeClr val="accent5"/>
                </a:gs>
                <a:gs pos="8000">
                  <a:schemeClr val="accent4"/>
                </a:gs>
                <a:gs pos="90000">
                  <a:schemeClr val="accent3"/>
                </a:gs>
              </a:gsLst>
              <a:lin ang="108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sz="3000" dirty="0">
                <a:solidFill>
                  <a:schemeClr val="bg1"/>
                </a:solidFill>
              </a:endParaRPr>
            </a:p>
          </p:txBody>
        </p:sp>
        <p:sp>
          <p:nvSpPr>
            <p:cNvPr id="15" name="Ovale 14" descr="points de terminaison de chronologie">
              <a:extLst>
                <a:ext uri="{FF2B5EF4-FFF2-40B4-BE49-F238E27FC236}">
                  <a16:creationId xmlns:a16="http://schemas.microsoft.com/office/drawing/2014/main" id="{03982E1B-FD3A-AC57-25DA-C20832A4C22F}"/>
                </a:ext>
              </a:extLst>
            </p:cNvPr>
            <p:cNvSpPr/>
            <p:nvPr userDrawn="1"/>
          </p:nvSpPr>
          <p:spPr>
            <a:xfrm>
              <a:off x="6353949" y="2929878"/>
              <a:ext cx="190273" cy="190273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sz="1050" dirty="0"/>
            </a:p>
          </p:txBody>
        </p:sp>
        <p:sp>
          <p:nvSpPr>
            <p:cNvPr id="16" name="Ovale 15" descr="points de terminaison de chronologie">
              <a:extLst>
                <a:ext uri="{FF2B5EF4-FFF2-40B4-BE49-F238E27FC236}">
                  <a16:creationId xmlns:a16="http://schemas.microsoft.com/office/drawing/2014/main" id="{2CC14EE6-6330-4A96-A431-F23795BFEB4B}"/>
                </a:ext>
              </a:extLst>
            </p:cNvPr>
            <p:cNvSpPr/>
            <p:nvPr userDrawn="1"/>
          </p:nvSpPr>
          <p:spPr>
            <a:xfrm>
              <a:off x="11760700" y="2934612"/>
              <a:ext cx="180805" cy="180805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382951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 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611859-7CC8-480B-BA0E-18BB16B304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593" y="342900"/>
            <a:ext cx="8798814" cy="722685"/>
          </a:xfrm>
        </p:spPr>
        <p:txBody>
          <a:bodyPr rtlCol="0"/>
          <a:lstStyle>
            <a:lvl1pPr>
              <a:defRPr lang="fr-FR" cap="all" baseline="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90124243-35B7-C068-DE23-492108FAB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531" y="1122233"/>
            <a:ext cx="877892" cy="3504450"/>
            <a:chOff x="240708" y="1496310"/>
            <a:chExt cx="1170522" cy="4672600"/>
          </a:xfrm>
        </p:grpSpPr>
        <p:sp>
          <p:nvSpPr>
            <p:cNvPr id="7" name="Forme libre : Forme 6" descr="chronologie ">
              <a:extLst>
                <a:ext uri="{FF2B5EF4-FFF2-40B4-BE49-F238E27FC236}">
                  <a16:creationId xmlns:a16="http://schemas.microsoft.com/office/drawing/2014/main" id="{85E97D83-32EE-1082-8AC3-2D488569095E}"/>
                </a:ext>
              </a:extLst>
            </p:cNvPr>
            <p:cNvSpPr/>
            <p:nvPr userDrawn="1"/>
          </p:nvSpPr>
          <p:spPr>
            <a:xfrm rot="16200000" flipV="1">
              <a:off x="-1456639" y="3241639"/>
              <a:ext cx="4565215" cy="1170522"/>
            </a:xfrm>
            <a:custGeom>
              <a:avLst/>
              <a:gdLst>
                <a:gd name="connsiteX0" fmla="*/ 1450750 w 5658193"/>
                <a:gd name="connsiteY0" fmla="*/ 725607 h 1450763"/>
                <a:gd name="connsiteX1" fmla="*/ 1449830 w 5658193"/>
                <a:gd name="connsiteY1" fmla="*/ 725607 h 1450763"/>
                <a:gd name="connsiteX2" fmla="*/ 1449806 w 5658193"/>
                <a:gd name="connsiteY2" fmla="*/ 725382 h 1450763"/>
                <a:gd name="connsiteX3" fmla="*/ 1449830 w 5658193"/>
                <a:gd name="connsiteY3" fmla="*/ 725157 h 1450763"/>
                <a:gd name="connsiteX4" fmla="*/ 1402870 w 5658193"/>
                <a:gd name="connsiteY4" fmla="*/ 725157 h 1450763"/>
                <a:gd name="connsiteX5" fmla="*/ 1389130 w 5658193"/>
                <a:gd name="connsiteY5" fmla="*/ 588840 h 1450763"/>
                <a:gd name="connsiteX6" fmla="*/ 725382 w 5658193"/>
                <a:gd name="connsiteY6" fmla="*/ 47869 h 1450763"/>
                <a:gd name="connsiteX7" fmla="*/ 47868 w 5658193"/>
                <a:gd name="connsiteY7" fmla="*/ 725382 h 1450763"/>
                <a:gd name="connsiteX8" fmla="*/ 47890 w 5658193"/>
                <a:gd name="connsiteY8" fmla="*/ 725607 h 1450763"/>
                <a:gd name="connsiteX9" fmla="*/ 10 w 5658193"/>
                <a:gd name="connsiteY9" fmla="*/ 725607 h 1450763"/>
                <a:gd name="connsiteX10" fmla="*/ 0 w 5658193"/>
                <a:gd name="connsiteY10" fmla="*/ 725382 h 1450763"/>
                <a:gd name="connsiteX11" fmla="*/ 725382 w 5658193"/>
                <a:gd name="connsiteY11" fmla="*/ 1 h 1450763"/>
                <a:gd name="connsiteX12" fmla="*/ 1450762 w 5658193"/>
                <a:gd name="connsiteY12" fmla="*/ 725382 h 1450763"/>
                <a:gd name="connsiteX13" fmla="*/ 4932812 w 5658193"/>
                <a:gd name="connsiteY13" fmla="*/ 1450762 h 1450763"/>
                <a:gd name="connsiteX14" fmla="*/ 4207431 w 5658193"/>
                <a:gd name="connsiteY14" fmla="*/ 725381 h 1450763"/>
                <a:gd name="connsiteX15" fmla="*/ 4207442 w 5658193"/>
                <a:gd name="connsiteY15" fmla="*/ 725156 h 1450763"/>
                <a:gd name="connsiteX16" fmla="*/ 4208363 w 5658193"/>
                <a:gd name="connsiteY16" fmla="*/ 725156 h 1450763"/>
                <a:gd name="connsiteX17" fmla="*/ 4208386 w 5658193"/>
                <a:gd name="connsiteY17" fmla="*/ 725381 h 1450763"/>
                <a:gd name="connsiteX18" fmla="*/ 4208363 w 5658193"/>
                <a:gd name="connsiteY18" fmla="*/ 725606 h 1450763"/>
                <a:gd name="connsiteX19" fmla="*/ 4255322 w 5658193"/>
                <a:gd name="connsiteY19" fmla="*/ 725606 h 1450763"/>
                <a:gd name="connsiteX20" fmla="*/ 4269064 w 5658193"/>
                <a:gd name="connsiteY20" fmla="*/ 861924 h 1450763"/>
                <a:gd name="connsiteX21" fmla="*/ 4932812 w 5658193"/>
                <a:gd name="connsiteY21" fmla="*/ 1402894 h 1450763"/>
                <a:gd name="connsiteX22" fmla="*/ 5610325 w 5658193"/>
                <a:gd name="connsiteY22" fmla="*/ 725381 h 1450763"/>
                <a:gd name="connsiteX23" fmla="*/ 5610302 w 5658193"/>
                <a:gd name="connsiteY23" fmla="*/ 725156 h 1450763"/>
                <a:gd name="connsiteX24" fmla="*/ 5658182 w 5658193"/>
                <a:gd name="connsiteY24" fmla="*/ 725156 h 1450763"/>
                <a:gd name="connsiteX25" fmla="*/ 5658193 w 5658193"/>
                <a:gd name="connsiteY25" fmla="*/ 725381 h 1450763"/>
                <a:gd name="connsiteX26" fmla="*/ 4932812 w 5658193"/>
                <a:gd name="connsiteY26" fmla="*/ 1450762 h 1450763"/>
                <a:gd name="connsiteX27" fmla="*/ 2127320 w 5658193"/>
                <a:gd name="connsiteY27" fmla="*/ 1450763 h 1450763"/>
                <a:gd name="connsiteX28" fmla="*/ 1401938 w 5658193"/>
                <a:gd name="connsiteY28" fmla="*/ 725382 h 1450763"/>
                <a:gd name="connsiteX29" fmla="*/ 1401950 w 5658193"/>
                <a:gd name="connsiteY29" fmla="*/ 725157 h 1450763"/>
                <a:gd name="connsiteX30" fmla="*/ 1402870 w 5658193"/>
                <a:gd name="connsiteY30" fmla="*/ 725157 h 1450763"/>
                <a:gd name="connsiteX31" fmla="*/ 1402894 w 5658193"/>
                <a:gd name="connsiteY31" fmla="*/ 725382 h 1450763"/>
                <a:gd name="connsiteX32" fmla="*/ 1402870 w 5658193"/>
                <a:gd name="connsiteY32" fmla="*/ 725607 h 1450763"/>
                <a:gd name="connsiteX33" fmla="*/ 1449830 w 5658193"/>
                <a:gd name="connsiteY33" fmla="*/ 725607 h 1450763"/>
                <a:gd name="connsiteX34" fmla="*/ 1463572 w 5658193"/>
                <a:gd name="connsiteY34" fmla="*/ 861925 h 1450763"/>
                <a:gd name="connsiteX35" fmla="*/ 2127320 w 5658193"/>
                <a:gd name="connsiteY35" fmla="*/ 1402895 h 1450763"/>
                <a:gd name="connsiteX36" fmla="*/ 2804833 w 5658193"/>
                <a:gd name="connsiteY36" fmla="*/ 725382 h 1450763"/>
                <a:gd name="connsiteX37" fmla="*/ 2804810 w 5658193"/>
                <a:gd name="connsiteY37" fmla="*/ 725157 h 1450763"/>
                <a:gd name="connsiteX38" fmla="*/ 2805515 w 5658193"/>
                <a:gd name="connsiteY38" fmla="*/ 725157 h 1450763"/>
                <a:gd name="connsiteX39" fmla="*/ 2820229 w 5658193"/>
                <a:gd name="connsiteY39" fmla="*/ 579192 h 1450763"/>
                <a:gd name="connsiteX40" fmla="*/ 3530873 w 5658193"/>
                <a:gd name="connsiteY40" fmla="*/ 0 h 1450763"/>
                <a:gd name="connsiteX41" fmla="*/ 4256254 w 5658193"/>
                <a:gd name="connsiteY41" fmla="*/ 725381 h 1450763"/>
                <a:gd name="connsiteX42" fmla="*/ 4256243 w 5658193"/>
                <a:gd name="connsiteY42" fmla="*/ 725606 h 1450763"/>
                <a:gd name="connsiteX43" fmla="*/ 4255322 w 5658193"/>
                <a:gd name="connsiteY43" fmla="*/ 725606 h 1450763"/>
                <a:gd name="connsiteX44" fmla="*/ 4255299 w 5658193"/>
                <a:gd name="connsiteY44" fmla="*/ 725381 h 1450763"/>
                <a:gd name="connsiteX45" fmla="*/ 4255322 w 5658193"/>
                <a:gd name="connsiteY45" fmla="*/ 725156 h 1450763"/>
                <a:gd name="connsiteX46" fmla="*/ 4208363 w 5658193"/>
                <a:gd name="connsiteY46" fmla="*/ 725156 h 1450763"/>
                <a:gd name="connsiteX47" fmla="*/ 4194621 w 5658193"/>
                <a:gd name="connsiteY47" fmla="*/ 588839 h 1450763"/>
                <a:gd name="connsiteX48" fmla="*/ 3530873 w 5658193"/>
                <a:gd name="connsiteY48" fmla="*/ 47868 h 1450763"/>
                <a:gd name="connsiteX49" fmla="*/ 2853360 w 5658193"/>
                <a:gd name="connsiteY49" fmla="*/ 725381 h 1450763"/>
                <a:gd name="connsiteX50" fmla="*/ 2853383 w 5658193"/>
                <a:gd name="connsiteY50" fmla="*/ 725606 h 1450763"/>
                <a:gd name="connsiteX51" fmla="*/ 2852678 w 5658193"/>
                <a:gd name="connsiteY51" fmla="*/ 725606 h 1450763"/>
                <a:gd name="connsiteX52" fmla="*/ 2837964 w 5658193"/>
                <a:gd name="connsiteY52" fmla="*/ 871572 h 1450763"/>
                <a:gd name="connsiteX53" fmla="*/ 2127320 w 5658193"/>
                <a:gd name="connsiteY53" fmla="*/ 1450763 h 145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58193" h="1450763">
                  <a:moveTo>
                    <a:pt x="1450750" y="725607"/>
                  </a:moveTo>
                  <a:lnTo>
                    <a:pt x="1449830" y="725607"/>
                  </a:lnTo>
                  <a:lnTo>
                    <a:pt x="1449806" y="725382"/>
                  </a:lnTo>
                  <a:lnTo>
                    <a:pt x="1449830" y="725157"/>
                  </a:lnTo>
                  <a:lnTo>
                    <a:pt x="1402870" y="725157"/>
                  </a:lnTo>
                  <a:lnTo>
                    <a:pt x="1389130" y="588840"/>
                  </a:lnTo>
                  <a:cubicBezTo>
                    <a:pt x="1325954" y="280108"/>
                    <a:pt x="1052790" y="47869"/>
                    <a:pt x="725382" y="47869"/>
                  </a:cubicBezTo>
                  <a:cubicBezTo>
                    <a:pt x="351202" y="47869"/>
                    <a:pt x="47868" y="351202"/>
                    <a:pt x="47868" y="725382"/>
                  </a:cubicBezTo>
                  <a:lnTo>
                    <a:pt x="47890" y="725607"/>
                  </a:lnTo>
                  <a:lnTo>
                    <a:pt x="10" y="725607"/>
                  </a:lnTo>
                  <a:lnTo>
                    <a:pt x="0" y="725382"/>
                  </a:lnTo>
                  <a:cubicBezTo>
                    <a:pt x="0" y="324765"/>
                    <a:pt x="324764" y="1"/>
                    <a:pt x="725382" y="1"/>
                  </a:cubicBezTo>
                  <a:cubicBezTo>
                    <a:pt x="1125998" y="1"/>
                    <a:pt x="1450762" y="324765"/>
                    <a:pt x="1450762" y="725382"/>
                  </a:cubicBezTo>
                  <a:close/>
                  <a:moveTo>
                    <a:pt x="4932812" y="1450762"/>
                  </a:moveTo>
                  <a:cubicBezTo>
                    <a:pt x="4532195" y="1450762"/>
                    <a:pt x="4207431" y="1125998"/>
                    <a:pt x="4207431" y="725381"/>
                  </a:cubicBezTo>
                  <a:lnTo>
                    <a:pt x="4207442" y="725156"/>
                  </a:lnTo>
                  <a:lnTo>
                    <a:pt x="4208363" y="725156"/>
                  </a:lnTo>
                  <a:lnTo>
                    <a:pt x="4208386" y="725381"/>
                  </a:lnTo>
                  <a:lnTo>
                    <a:pt x="4208363" y="725606"/>
                  </a:lnTo>
                  <a:lnTo>
                    <a:pt x="4255322" y="725606"/>
                  </a:lnTo>
                  <a:lnTo>
                    <a:pt x="4269064" y="861924"/>
                  </a:lnTo>
                  <a:cubicBezTo>
                    <a:pt x="4332239" y="1170655"/>
                    <a:pt x="4605404" y="1402894"/>
                    <a:pt x="4932812" y="1402894"/>
                  </a:cubicBezTo>
                  <a:cubicBezTo>
                    <a:pt x="5306992" y="1402894"/>
                    <a:pt x="5610325" y="1099561"/>
                    <a:pt x="5610325" y="725381"/>
                  </a:cubicBezTo>
                  <a:lnTo>
                    <a:pt x="5610302" y="725156"/>
                  </a:lnTo>
                  <a:lnTo>
                    <a:pt x="5658182" y="725156"/>
                  </a:lnTo>
                  <a:lnTo>
                    <a:pt x="5658193" y="725381"/>
                  </a:lnTo>
                  <a:cubicBezTo>
                    <a:pt x="5658193" y="1125998"/>
                    <a:pt x="5333429" y="1450762"/>
                    <a:pt x="4932812" y="1450762"/>
                  </a:cubicBezTo>
                  <a:close/>
                  <a:moveTo>
                    <a:pt x="2127320" y="1450763"/>
                  </a:moveTo>
                  <a:cubicBezTo>
                    <a:pt x="1726703" y="1450763"/>
                    <a:pt x="1401938" y="1125999"/>
                    <a:pt x="1401938" y="725382"/>
                  </a:cubicBezTo>
                  <a:lnTo>
                    <a:pt x="1401950" y="725157"/>
                  </a:lnTo>
                  <a:lnTo>
                    <a:pt x="1402870" y="725157"/>
                  </a:lnTo>
                  <a:lnTo>
                    <a:pt x="1402894" y="725382"/>
                  </a:lnTo>
                  <a:lnTo>
                    <a:pt x="1402870" y="725607"/>
                  </a:lnTo>
                  <a:lnTo>
                    <a:pt x="1449830" y="725607"/>
                  </a:lnTo>
                  <a:lnTo>
                    <a:pt x="1463572" y="861925"/>
                  </a:lnTo>
                  <a:cubicBezTo>
                    <a:pt x="1526746" y="1170656"/>
                    <a:pt x="1799912" y="1402895"/>
                    <a:pt x="2127320" y="1402895"/>
                  </a:cubicBezTo>
                  <a:cubicBezTo>
                    <a:pt x="2501500" y="1402895"/>
                    <a:pt x="2804833" y="1099562"/>
                    <a:pt x="2804833" y="725382"/>
                  </a:cubicBezTo>
                  <a:lnTo>
                    <a:pt x="2804810" y="725157"/>
                  </a:lnTo>
                  <a:lnTo>
                    <a:pt x="2805515" y="725157"/>
                  </a:lnTo>
                  <a:lnTo>
                    <a:pt x="2820229" y="579192"/>
                  </a:lnTo>
                  <a:cubicBezTo>
                    <a:pt x="2887868" y="248648"/>
                    <a:pt x="3180333" y="0"/>
                    <a:pt x="3530873" y="0"/>
                  </a:cubicBezTo>
                  <a:cubicBezTo>
                    <a:pt x="3931490" y="0"/>
                    <a:pt x="4256254" y="324764"/>
                    <a:pt x="4256254" y="725381"/>
                  </a:cubicBezTo>
                  <a:lnTo>
                    <a:pt x="4256243" y="725606"/>
                  </a:lnTo>
                  <a:lnTo>
                    <a:pt x="4255322" y="725606"/>
                  </a:lnTo>
                  <a:lnTo>
                    <a:pt x="4255299" y="725381"/>
                  </a:lnTo>
                  <a:lnTo>
                    <a:pt x="4255322" y="725156"/>
                  </a:lnTo>
                  <a:lnTo>
                    <a:pt x="4208363" y="725156"/>
                  </a:lnTo>
                  <a:lnTo>
                    <a:pt x="4194621" y="588839"/>
                  </a:lnTo>
                  <a:cubicBezTo>
                    <a:pt x="4131446" y="280107"/>
                    <a:pt x="3858281" y="47868"/>
                    <a:pt x="3530873" y="47868"/>
                  </a:cubicBezTo>
                  <a:cubicBezTo>
                    <a:pt x="3156693" y="47868"/>
                    <a:pt x="2853360" y="351201"/>
                    <a:pt x="2853360" y="725381"/>
                  </a:cubicBezTo>
                  <a:lnTo>
                    <a:pt x="2853383" y="725606"/>
                  </a:lnTo>
                  <a:lnTo>
                    <a:pt x="2852678" y="725606"/>
                  </a:lnTo>
                  <a:lnTo>
                    <a:pt x="2837964" y="871572"/>
                  </a:lnTo>
                  <a:cubicBezTo>
                    <a:pt x="2770325" y="1202116"/>
                    <a:pt x="2477860" y="1450763"/>
                    <a:pt x="2127320" y="1450763"/>
                  </a:cubicBezTo>
                  <a:close/>
                </a:path>
              </a:pathLst>
            </a:custGeom>
            <a:gradFill>
              <a:gsLst>
                <a:gs pos="56000">
                  <a:schemeClr val="accent6"/>
                </a:gs>
                <a:gs pos="36000">
                  <a:schemeClr val="accent5"/>
                </a:gs>
                <a:gs pos="15000">
                  <a:schemeClr val="accent4"/>
                </a:gs>
                <a:gs pos="100000">
                  <a:schemeClr val="accent3"/>
                </a:gs>
              </a:gsLst>
              <a:lin ang="108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sz="3000" dirty="0">
                <a:solidFill>
                  <a:schemeClr val="bg1"/>
                </a:solidFill>
              </a:endParaRPr>
            </a:p>
          </p:txBody>
        </p:sp>
        <p:sp>
          <p:nvSpPr>
            <p:cNvPr id="8" name="Ovale 7" descr="points de terminaison de chronologie">
              <a:extLst>
                <a:ext uri="{FF2B5EF4-FFF2-40B4-BE49-F238E27FC236}">
                  <a16:creationId xmlns:a16="http://schemas.microsoft.com/office/drawing/2014/main" id="{A68E7F3D-56B3-6400-38C6-48EA0FC2B65C}"/>
                </a:ext>
              </a:extLst>
            </p:cNvPr>
            <p:cNvSpPr/>
            <p:nvPr userDrawn="1"/>
          </p:nvSpPr>
          <p:spPr>
            <a:xfrm>
              <a:off x="745262" y="1496310"/>
              <a:ext cx="137199" cy="137199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sz="1050" dirty="0"/>
            </a:p>
          </p:txBody>
        </p:sp>
        <p:sp>
          <p:nvSpPr>
            <p:cNvPr id="9" name="Ovale 8" descr="points de terminaison de chronologie">
              <a:extLst>
                <a:ext uri="{FF2B5EF4-FFF2-40B4-BE49-F238E27FC236}">
                  <a16:creationId xmlns:a16="http://schemas.microsoft.com/office/drawing/2014/main" id="{A3B99CA7-DB66-357F-E082-9C19B50755E6}"/>
                </a:ext>
              </a:extLst>
            </p:cNvPr>
            <p:cNvSpPr/>
            <p:nvPr userDrawn="1"/>
          </p:nvSpPr>
          <p:spPr>
            <a:xfrm>
              <a:off x="745262" y="6031711"/>
              <a:ext cx="137199" cy="137199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437EB441-7AC5-42B7-2BBE-D2AB4CEB7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251391" y="1122233"/>
            <a:ext cx="877892" cy="3504450"/>
            <a:chOff x="4335188" y="1496310"/>
            <a:chExt cx="1170522" cy="4672600"/>
          </a:xfrm>
        </p:grpSpPr>
        <p:sp>
          <p:nvSpPr>
            <p:cNvPr id="14" name="Forme libre : Forme 13" descr="chronologie ">
              <a:extLst>
                <a:ext uri="{FF2B5EF4-FFF2-40B4-BE49-F238E27FC236}">
                  <a16:creationId xmlns:a16="http://schemas.microsoft.com/office/drawing/2014/main" id="{3D5A0C1A-E309-F54E-56B1-C83E716B076E}"/>
                </a:ext>
              </a:extLst>
            </p:cNvPr>
            <p:cNvSpPr/>
            <p:nvPr userDrawn="1"/>
          </p:nvSpPr>
          <p:spPr>
            <a:xfrm rot="16200000" flipV="1">
              <a:off x="2637841" y="3241639"/>
              <a:ext cx="4565215" cy="1170522"/>
            </a:xfrm>
            <a:custGeom>
              <a:avLst/>
              <a:gdLst>
                <a:gd name="connsiteX0" fmla="*/ 1450750 w 5658193"/>
                <a:gd name="connsiteY0" fmla="*/ 725607 h 1450763"/>
                <a:gd name="connsiteX1" fmla="*/ 1449830 w 5658193"/>
                <a:gd name="connsiteY1" fmla="*/ 725607 h 1450763"/>
                <a:gd name="connsiteX2" fmla="*/ 1449806 w 5658193"/>
                <a:gd name="connsiteY2" fmla="*/ 725382 h 1450763"/>
                <a:gd name="connsiteX3" fmla="*/ 1449830 w 5658193"/>
                <a:gd name="connsiteY3" fmla="*/ 725157 h 1450763"/>
                <a:gd name="connsiteX4" fmla="*/ 1402870 w 5658193"/>
                <a:gd name="connsiteY4" fmla="*/ 725157 h 1450763"/>
                <a:gd name="connsiteX5" fmla="*/ 1389130 w 5658193"/>
                <a:gd name="connsiteY5" fmla="*/ 588840 h 1450763"/>
                <a:gd name="connsiteX6" fmla="*/ 725382 w 5658193"/>
                <a:gd name="connsiteY6" fmla="*/ 47869 h 1450763"/>
                <a:gd name="connsiteX7" fmla="*/ 47868 w 5658193"/>
                <a:gd name="connsiteY7" fmla="*/ 725382 h 1450763"/>
                <a:gd name="connsiteX8" fmla="*/ 47890 w 5658193"/>
                <a:gd name="connsiteY8" fmla="*/ 725607 h 1450763"/>
                <a:gd name="connsiteX9" fmla="*/ 10 w 5658193"/>
                <a:gd name="connsiteY9" fmla="*/ 725607 h 1450763"/>
                <a:gd name="connsiteX10" fmla="*/ 0 w 5658193"/>
                <a:gd name="connsiteY10" fmla="*/ 725382 h 1450763"/>
                <a:gd name="connsiteX11" fmla="*/ 725382 w 5658193"/>
                <a:gd name="connsiteY11" fmla="*/ 1 h 1450763"/>
                <a:gd name="connsiteX12" fmla="*/ 1450762 w 5658193"/>
                <a:gd name="connsiteY12" fmla="*/ 725382 h 1450763"/>
                <a:gd name="connsiteX13" fmla="*/ 4932812 w 5658193"/>
                <a:gd name="connsiteY13" fmla="*/ 1450762 h 1450763"/>
                <a:gd name="connsiteX14" fmla="*/ 4207431 w 5658193"/>
                <a:gd name="connsiteY14" fmla="*/ 725381 h 1450763"/>
                <a:gd name="connsiteX15" fmla="*/ 4207442 w 5658193"/>
                <a:gd name="connsiteY15" fmla="*/ 725156 h 1450763"/>
                <a:gd name="connsiteX16" fmla="*/ 4208363 w 5658193"/>
                <a:gd name="connsiteY16" fmla="*/ 725156 h 1450763"/>
                <a:gd name="connsiteX17" fmla="*/ 4208386 w 5658193"/>
                <a:gd name="connsiteY17" fmla="*/ 725381 h 1450763"/>
                <a:gd name="connsiteX18" fmla="*/ 4208363 w 5658193"/>
                <a:gd name="connsiteY18" fmla="*/ 725606 h 1450763"/>
                <a:gd name="connsiteX19" fmla="*/ 4255322 w 5658193"/>
                <a:gd name="connsiteY19" fmla="*/ 725606 h 1450763"/>
                <a:gd name="connsiteX20" fmla="*/ 4269064 w 5658193"/>
                <a:gd name="connsiteY20" fmla="*/ 861924 h 1450763"/>
                <a:gd name="connsiteX21" fmla="*/ 4932812 w 5658193"/>
                <a:gd name="connsiteY21" fmla="*/ 1402894 h 1450763"/>
                <a:gd name="connsiteX22" fmla="*/ 5610325 w 5658193"/>
                <a:gd name="connsiteY22" fmla="*/ 725381 h 1450763"/>
                <a:gd name="connsiteX23" fmla="*/ 5610302 w 5658193"/>
                <a:gd name="connsiteY23" fmla="*/ 725156 h 1450763"/>
                <a:gd name="connsiteX24" fmla="*/ 5658182 w 5658193"/>
                <a:gd name="connsiteY24" fmla="*/ 725156 h 1450763"/>
                <a:gd name="connsiteX25" fmla="*/ 5658193 w 5658193"/>
                <a:gd name="connsiteY25" fmla="*/ 725381 h 1450763"/>
                <a:gd name="connsiteX26" fmla="*/ 4932812 w 5658193"/>
                <a:gd name="connsiteY26" fmla="*/ 1450762 h 1450763"/>
                <a:gd name="connsiteX27" fmla="*/ 2127320 w 5658193"/>
                <a:gd name="connsiteY27" fmla="*/ 1450763 h 1450763"/>
                <a:gd name="connsiteX28" fmla="*/ 1401938 w 5658193"/>
                <a:gd name="connsiteY28" fmla="*/ 725382 h 1450763"/>
                <a:gd name="connsiteX29" fmla="*/ 1401950 w 5658193"/>
                <a:gd name="connsiteY29" fmla="*/ 725157 h 1450763"/>
                <a:gd name="connsiteX30" fmla="*/ 1402870 w 5658193"/>
                <a:gd name="connsiteY30" fmla="*/ 725157 h 1450763"/>
                <a:gd name="connsiteX31" fmla="*/ 1402894 w 5658193"/>
                <a:gd name="connsiteY31" fmla="*/ 725382 h 1450763"/>
                <a:gd name="connsiteX32" fmla="*/ 1402870 w 5658193"/>
                <a:gd name="connsiteY32" fmla="*/ 725607 h 1450763"/>
                <a:gd name="connsiteX33" fmla="*/ 1449830 w 5658193"/>
                <a:gd name="connsiteY33" fmla="*/ 725607 h 1450763"/>
                <a:gd name="connsiteX34" fmla="*/ 1463572 w 5658193"/>
                <a:gd name="connsiteY34" fmla="*/ 861925 h 1450763"/>
                <a:gd name="connsiteX35" fmla="*/ 2127320 w 5658193"/>
                <a:gd name="connsiteY35" fmla="*/ 1402895 h 1450763"/>
                <a:gd name="connsiteX36" fmla="*/ 2804833 w 5658193"/>
                <a:gd name="connsiteY36" fmla="*/ 725382 h 1450763"/>
                <a:gd name="connsiteX37" fmla="*/ 2804810 w 5658193"/>
                <a:gd name="connsiteY37" fmla="*/ 725157 h 1450763"/>
                <a:gd name="connsiteX38" fmla="*/ 2805515 w 5658193"/>
                <a:gd name="connsiteY38" fmla="*/ 725157 h 1450763"/>
                <a:gd name="connsiteX39" fmla="*/ 2820229 w 5658193"/>
                <a:gd name="connsiteY39" fmla="*/ 579192 h 1450763"/>
                <a:gd name="connsiteX40" fmla="*/ 3530873 w 5658193"/>
                <a:gd name="connsiteY40" fmla="*/ 0 h 1450763"/>
                <a:gd name="connsiteX41" fmla="*/ 4256254 w 5658193"/>
                <a:gd name="connsiteY41" fmla="*/ 725381 h 1450763"/>
                <a:gd name="connsiteX42" fmla="*/ 4256243 w 5658193"/>
                <a:gd name="connsiteY42" fmla="*/ 725606 h 1450763"/>
                <a:gd name="connsiteX43" fmla="*/ 4255322 w 5658193"/>
                <a:gd name="connsiteY43" fmla="*/ 725606 h 1450763"/>
                <a:gd name="connsiteX44" fmla="*/ 4255299 w 5658193"/>
                <a:gd name="connsiteY44" fmla="*/ 725381 h 1450763"/>
                <a:gd name="connsiteX45" fmla="*/ 4255322 w 5658193"/>
                <a:gd name="connsiteY45" fmla="*/ 725156 h 1450763"/>
                <a:gd name="connsiteX46" fmla="*/ 4208363 w 5658193"/>
                <a:gd name="connsiteY46" fmla="*/ 725156 h 1450763"/>
                <a:gd name="connsiteX47" fmla="*/ 4194621 w 5658193"/>
                <a:gd name="connsiteY47" fmla="*/ 588839 h 1450763"/>
                <a:gd name="connsiteX48" fmla="*/ 3530873 w 5658193"/>
                <a:gd name="connsiteY48" fmla="*/ 47868 h 1450763"/>
                <a:gd name="connsiteX49" fmla="*/ 2853360 w 5658193"/>
                <a:gd name="connsiteY49" fmla="*/ 725381 h 1450763"/>
                <a:gd name="connsiteX50" fmla="*/ 2853383 w 5658193"/>
                <a:gd name="connsiteY50" fmla="*/ 725606 h 1450763"/>
                <a:gd name="connsiteX51" fmla="*/ 2852678 w 5658193"/>
                <a:gd name="connsiteY51" fmla="*/ 725606 h 1450763"/>
                <a:gd name="connsiteX52" fmla="*/ 2837964 w 5658193"/>
                <a:gd name="connsiteY52" fmla="*/ 871572 h 1450763"/>
                <a:gd name="connsiteX53" fmla="*/ 2127320 w 5658193"/>
                <a:gd name="connsiteY53" fmla="*/ 1450763 h 145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58193" h="1450763">
                  <a:moveTo>
                    <a:pt x="1450750" y="725607"/>
                  </a:moveTo>
                  <a:lnTo>
                    <a:pt x="1449830" y="725607"/>
                  </a:lnTo>
                  <a:lnTo>
                    <a:pt x="1449806" y="725382"/>
                  </a:lnTo>
                  <a:lnTo>
                    <a:pt x="1449830" y="725157"/>
                  </a:lnTo>
                  <a:lnTo>
                    <a:pt x="1402870" y="725157"/>
                  </a:lnTo>
                  <a:lnTo>
                    <a:pt x="1389130" y="588840"/>
                  </a:lnTo>
                  <a:cubicBezTo>
                    <a:pt x="1325954" y="280108"/>
                    <a:pt x="1052790" y="47869"/>
                    <a:pt x="725382" y="47869"/>
                  </a:cubicBezTo>
                  <a:cubicBezTo>
                    <a:pt x="351202" y="47869"/>
                    <a:pt x="47868" y="351202"/>
                    <a:pt x="47868" y="725382"/>
                  </a:cubicBezTo>
                  <a:lnTo>
                    <a:pt x="47890" y="725607"/>
                  </a:lnTo>
                  <a:lnTo>
                    <a:pt x="10" y="725607"/>
                  </a:lnTo>
                  <a:lnTo>
                    <a:pt x="0" y="725382"/>
                  </a:lnTo>
                  <a:cubicBezTo>
                    <a:pt x="0" y="324765"/>
                    <a:pt x="324764" y="1"/>
                    <a:pt x="725382" y="1"/>
                  </a:cubicBezTo>
                  <a:cubicBezTo>
                    <a:pt x="1125998" y="1"/>
                    <a:pt x="1450762" y="324765"/>
                    <a:pt x="1450762" y="725382"/>
                  </a:cubicBezTo>
                  <a:close/>
                  <a:moveTo>
                    <a:pt x="4932812" y="1450762"/>
                  </a:moveTo>
                  <a:cubicBezTo>
                    <a:pt x="4532195" y="1450762"/>
                    <a:pt x="4207431" y="1125998"/>
                    <a:pt x="4207431" y="725381"/>
                  </a:cubicBezTo>
                  <a:lnTo>
                    <a:pt x="4207442" y="725156"/>
                  </a:lnTo>
                  <a:lnTo>
                    <a:pt x="4208363" y="725156"/>
                  </a:lnTo>
                  <a:lnTo>
                    <a:pt x="4208386" y="725381"/>
                  </a:lnTo>
                  <a:lnTo>
                    <a:pt x="4208363" y="725606"/>
                  </a:lnTo>
                  <a:lnTo>
                    <a:pt x="4255322" y="725606"/>
                  </a:lnTo>
                  <a:lnTo>
                    <a:pt x="4269064" y="861924"/>
                  </a:lnTo>
                  <a:cubicBezTo>
                    <a:pt x="4332239" y="1170655"/>
                    <a:pt x="4605404" y="1402894"/>
                    <a:pt x="4932812" y="1402894"/>
                  </a:cubicBezTo>
                  <a:cubicBezTo>
                    <a:pt x="5306992" y="1402894"/>
                    <a:pt x="5610325" y="1099561"/>
                    <a:pt x="5610325" y="725381"/>
                  </a:cubicBezTo>
                  <a:lnTo>
                    <a:pt x="5610302" y="725156"/>
                  </a:lnTo>
                  <a:lnTo>
                    <a:pt x="5658182" y="725156"/>
                  </a:lnTo>
                  <a:lnTo>
                    <a:pt x="5658193" y="725381"/>
                  </a:lnTo>
                  <a:cubicBezTo>
                    <a:pt x="5658193" y="1125998"/>
                    <a:pt x="5333429" y="1450762"/>
                    <a:pt x="4932812" y="1450762"/>
                  </a:cubicBezTo>
                  <a:close/>
                  <a:moveTo>
                    <a:pt x="2127320" y="1450763"/>
                  </a:moveTo>
                  <a:cubicBezTo>
                    <a:pt x="1726703" y="1450763"/>
                    <a:pt x="1401938" y="1125999"/>
                    <a:pt x="1401938" y="725382"/>
                  </a:cubicBezTo>
                  <a:lnTo>
                    <a:pt x="1401950" y="725157"/>
                  </a:lnTo>
                  <a:lnTo>
                    <a:pt x="1402870" y="725157"/>
                  </a:lnTo>
                  <a:lnTo>
                    <a:pt x="1402894" y="725382"/>
                  </a:lnTo>
                  <a:lnTo>
                    <a:pt x="1402870" y="725607"/>
                  </a:lnTo>
                  <a:lnTo>
                    <a:pt x="1449830" y="725607"/>
                  </a:lnTo>
                  <a:lnTo>
                    <a:pt x="1463572" y="861925"/>
                  </a:lnTo>
                  <a:cubicBezTo>
                    <a:pt x="1526746" y="1170656"/>
                    <a:pt x="1799912" y="1402895"/>
                    <a:pt x="2127320" y="1402895"/>
                  </a:cubicBezTo>
                  <a:cubicBezTo>
                    <a:pt x="2501500" y="1402895"/>
                    <a:pt x="2804833" y="1099562"/>
                    <a:pt x="2804833" y="725382"/>
                  </a:cubicBezTo>
                  <a:lnTo>
                    <a:pt x="2804810" y="725157"/>
                  </a:lnTo>
                  <a:lnTo>
                    <a:pt x="2805515" y="725157"/>
                  </a:lnTo>
                  <a:lnTo>
                    <a:pt x="2820229" y="579192"/>
                  </a:lnTo>
                  <a:cubicBezTo>
                    <a:pt x="2887868" y="248648"/>
                    <a:pt x="3180333" y="0"/>
                    <a:pt x="3530873" y="0"/>
                  </a:cubicBezTo>
                  <a:cubicBezTo>
                    <a:pt x="3931490" y="0"/>
                    <a:pt x="4256254" y="324764"/>
                    <a:pt x="4256254" y="725381"/>
                  </a:cubicBezTo>
                  <a:lnTo>
                    <a:pt x="4256243" y="725606"/>
                  </a:lnTo>
                  <a:lnTo>
                    <a:pt x="4255322" y="725606"/>
                  </a:lnTo>
                  <a:lnTo>
                    <a:pt x="4255299" y="725381"/>
                  </a:lnTo>
                  <a:lnTo>
                    <a:pt x="4255322" y="725156"/>
                  </a:lnTo>
                  <a:lnTo>
                    <a:pt x="4208363" y="725156"/>
                  </a:lnTo>
                  <a:lnTo>
                    <a:pt x="4194621" y="588839"/>
                  </a:lnTo>
                  <a:cubicBezTo>
                    <a:pt x="4131446" y="280107"/>
                    <a:pt x="3858281" y="47868"/>
                    <a:pt x="3530873" y="47868"/>
                  </a:cubicBezTo>
                  <a:cubicBezTo>
                    <a:pt x="3156693" y="47868"/>
                    <a:pt x="2853360" y="351201"/>
                    <a:pt x="2853360" y="725381"/>
                  </a:cubicBezTo>
                  <a:lnTo>
                    <a:pt x="2853383" y="725606"/>
                  </a:lnTo>
                  <a:lnTo>
                    <a:pt x="2852678" y="725606"/>
                  </a:lnTo>
                  <a:lnTo>
                    <a:pt x="2837964" y="871572"/>
                  </a:lnTo>
                  <a:cubicBezTo>
                    <a:pt x="2770325" y="1202116"/>
                    <a:pt x="2477860" y="1450763"/>
                    <a:pt x="2127320" y="1450763"/>
                  </a:cubicBezTo>
                  <a:close/>
                </a:path>
              </a:pathLst>
            </a:custGeom>
            <a:gradFill>
              <a:gsLst>
                <a:gs pos="56000">
                  <a:schemeClr val="accent6"/>
                </a:gs>
                <a:gs pos="36000">
                  <a:schemeClr val="accent5"/>
                </a:gs>
                <a:gs pos="15000">
                  <a:schemeClr val="accent4"/>
                </a:gs>
                <a:gs pos="100000">
                  <a:schemeClr val="accent3"/>
                </a:gs>
              </a:gsLst>
              <a:lin ang="108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sz="3000" dirty="0">
                <a:solidFill>
                  <a:schemeClr val="bg1"/>
                </a:solidFill>
              </a:endParaRPr>
            </a:p>
          </p:txBody>
        </p:sp>
        <p:sp>
          <p:nvSpPr>
            <p:cNvPr id="15" name="Ovale 14" descr="points de terminaison de chronologie">
              <a:extLst>
                <a:ext uri="{FF2B5EF4-FFF2-40B4-BE49-F238E27FC236}">
                  <a16:creationId xmlns:a16="http://schemas.microsoft.com/office/drawing/2014/main" id="{C320BD29-7F24-E436-41ED-2FB6B09FFA7D}"/>
                </a:ext>
              </a:extLst>
            </p:cNvPr>
            <p:cNvSpPr/>
            <p:nvPr userDrawn="1"/>
          </p:nvSpPr>
          <p:spPr>
            <a:xfrm>
              <a:off x="4839742" y="1496310"/>
              <a:ext cx="137199" cy="137199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sz="1050" dirty="0"/>
            </a:p>
          </p:txBody>
        </p:sp>
        <p:sp>
          <p:nvSpPr>
            <p:cNvPr id="16" name="Ovale 15" descr="points de terminaison de chronologie">
              <a:extLst>
                <a:ext uri="{FF2B5EF4-FFF2-40B4-BE49-F238E27FC236}">
                  <a16:creationId xmlns:a16="http://schemas.microsoft.com/office/drawing/2014/main" id="{25CD3A00-642F-F865-8DF5-9FCA90EBD24F}"/>
                </a:ext>
              </a:extLst>
            </p:cNvPr>
            <p:cNvSpPr/>
            <p:nvPr userDrawn="1"/>
          </p:nvSpPr>
          <p:spPr>
            <a:xfrm>
              <a:off x="4839742" y="6031711"/>
              <a:ext cx="137199" cy="137199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4EC1A445-4A1E-0E9A-C43A-7286C5F44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268911" y="1122233"/>
            <a:ext cx="877892" cy="3504450"/>
            <a:chOff x="8358548" y="1496310"/>
            <a:chExt cx="1170522" cy="4672600"/>
          </a:xfrm>
        </p:grpSpPr>
        <p:sp>
          <p:nvSpPr>
            <p:cNvPr id="21" name="Forme libre : Forme 20" descr="chronologie ">
              <a:extLst>
                <a:ext uri="{FF2B5EF4-FFF2-40B4-BE49-F238E27FC236}">
                  <a16:creationId xmlns:a16="http://schemas.microsoft.com/office/drawing/2014/main" id="{4952EE22-E795-2FC7-052C-2BD82A656C94}"/>
                </a:ext>
              </a:extLst>
            </p:cNvPr>
            <p:cNvSpPr/>
            <p:nvPr userDrawn="1"/>
          </p:nvSpPr>
          <p:spPr>
            <a:xfrm rot="16200000" flipV="1">
              <a:off x="6661201" y="3241639"/>
              <a:ext cx="4565215" cy="1170522"/>
            </a:xfrm>
            <a:custGeom>
              <a:avLst/>
              <a:gdLst>
                <a:gd name="connsiteX0" fmla="*/ 1450750 w 5658193"/>
                <a:gd name="connsiteY0" fmla="*/ 725607 h 1450763"/>
                <a:gd name="connsiteX1" fmla="*/ 1449830 w 5658193"/>
                <a:gd name="connsiteY1" fmla="*/ 725607 h 1450763"/>
                <a:gd name="connsiteX2" fmla="*/ 1449806 w 5658193"/>
                <a:gd name="connsiteY2" fmla="*/ 725382 h 1450763"/>
                <a:gd name="connsiteX3" fmla="*/ 1449830 w 5658193"/>
                <a:gd name="connsiteY3" fmla="*/ 725157 h 1450763"/>
                <a:gd name="connsiteX4" fmla="*/ 1402870 w 5658193"/>
                <a:gd name="connsiteY4" fmla="*/ 725157 h 1450763"/>
                <a:gd name="connsiteX5" fmla="*/ 1389130 w 5658193"/>
                <a:gd name="connsiteY5" fmla="*/ 588840 h 1450763"/>
                <a:gd name="connsiteX6" fmla="*/ 725382 w 5658193"/>
                <a:gd name="connsiteY6" fmla="*/ 47869 h 1450763"/>
                <a:gd name="connsiteX7" fmla="*/ 47868 w 5658193"/>
                <a:gd name="connsiteY7" fmla="*/ 725382 h 1450763"/>
                <a:gd name="connsiteX8" fmla="*/ 47890 w 5658193"/>
                <a:gd name="connsiteY8" fmla="*/ 725607 h 1450763"/>
                <a:gd name="connsiteX9" fmla="*/ 10 w 5658193"/>
                <a:gd name="connsiteY9" fmla="*/ 725607 h 1450763"/>
                <a:gd name="connsiteX10" fmla="*/ 0 w 5658193"/>
                <a:gd name="connsiteY10" fmla="*/ 725382 h 1450763"/>
                <a:gd name="connsiteX11" fmla="*/ 725382 w 5658193"/>
                <a:gd name="connsiteY11" fmla="*/ 1 h 1450763"/>
                <a:gd name="connsiteX12" fmla="*/ 1450762 w 5658193"/>
                <a:gd name="connsiteY12" fmla="*/ 725382 h 1450763"/>
                <a:gd name="connsiteX13" fmla="*/ 4932812 w 5658193"/>
                <a:gd name="connsiteY13" fmla="*/ 1450762 h 1450763"/>
                <a:gd name="connsiteX14" fmla="*/ 4207431 w 5658193"/>
                <a:gd name="connsiteY14" fmla="*/ 725381 h 1450763"/>
                <a:gd name="connsiteX15" fmla="*/ 4207442 w 5658193"/>
                <a:gd name="connsiteY15" fmla="*/ 725156 h 1450763"/>
                <a:gd name="connsiteX16" fmla="*/ 4208363 w 5658193"/>
                <a:gd name="connsiteY16" fmla="*/ 725156 h 1450763"/>
                <a:gd name="connsiteX17" fmla="*/ 4208386 w 5658193"/>
                <a:gd name="connsiteY17" fmla="*/ 725381 h 1450763"/>
                <a:gd name="connsiteX18" fmla="*/ 4208363 w 5658193"/>
                <a:gd name="connsiteY18" fmla="*/ 725606 h 1450763"/>
                <a:gd name="connsiteX19" fmla="*/ 4255322 w 5658193"/>
                <a:gd name="connsiteY19" fmla="*/ 725606 h 1450763"/>
                <a:gd name="connsiteX20" fmla="*/ 4269064 w 5658193"/>
                <a:gd name="connsiteY20" fmla="*/ 861924 h 1450763"/>
                <a:gd name="connsiteX21" fmla="*/ 4932812 w 5658193"/>
                <a:gd name="connsiteY21" fmla="*/ 1402894 h 1450763"/>
                <a:gd name="connsiteX22" fmla="*/ 5610325 w 5658193"/>
                <a:gd name="connsiteY22" fmla="*/ 725381 h 1450763"/>
                <a:gd name="connsiteX23" fmla="*/ 5610302 w 5658193"/>
                <a:gd name="connsiteY23" fmla="*/ 725156 h 1450763"/>
                <a:gd name="connsiteX24" fmla="*/ 5658182 w 5658193"/>
                <a:gd name="connsiteY24" fmla="*/ 725156 h 1450763"/>
                <a:gd name="connsiteX25" fmla="*/ 5658193 w 5658193"/>
                <a:gd name="connsiteY25" fmla="*/ 725381 h 1450763"/>
                <a:gd name="connsiteX26" fmla="*/ 4932812 w 5658193"/>
                <a:gd name="connsiteY26" fmla="*/ 1450762 h 1450763"/>
                <a:gd name="connsiteX27" fmla="*/ 2127320 w 5658193"/>
                <a:gd name="connsiteY27" fmla="*/ 1450763 h 1450763"/>
                <a:gd name="connsiteX28" fmla="*/ 1401938 w 5658193"/>
                <a:gd name="connsiteY28" fmla="*/ 725382 h 1450763"/>
                <a:gd name="connsiteX29" fmla="*/ 1401950 w 5658193"/>
                <a:gd name="connsiteY29" fmla="*/ 725157 h 1450763"/>
                <a:gd name="connsiteX30" fmla="*/ 1402870 w 5658193"/>
                <a:gd name="connsiteY30" fmla="*/ 725157 h 1450763"/>
                <a:gd name="connsiteX31" fmla="*/ 1402894 w 5658193"/>
                <a:gd name="connsiteY31" fmla="*/ 725382 h 1450763"/>
                <a:gd name="connsiteX32" fmla="*/ 1402870 w 5658193"/>
                <a:gd name="connsiteY32" fmla="*/ 725607 h 1450763"/>
                <a:gd name="connsiteX33" fmla="*/ 1449830 w 5658193"/>
                <a:gd name="connsiteY33" fmla="*/ 725607 h 1450763"/>
                <a:gd name="connsiteX34" fmla="*/ 1463572 w 5658193"/>
                <a:gd name="connsiteY34" fmla="*/ 861925 h 1450763"/>
                <a:gd name="connsiteX35" fmla="*/ 2127320 w 5658193"/>
                <a:gd name="connsiteY35" fmla="*/ 1402895 h 1450763"/>
                <a:gd name="connsiteX36" fmla="*/ 2804833 w 5658193"/>
                <a:gd name="connsiteY36" fmla="*/ 725382 h 1450763"/>
                <a:gd name="connsiteX37" fmla="*/ 2804810 w 5658193"/>
                <a:gd name="connsiteY37" fmla="*/ 725157 h 1450763"/>
                <a:gd name="connsiteX38" fmla="*/ 2805515 w 5658193"/>
                <a:gd name="connsiteY38" fmla="*/ 725157 h 1450763"/>
                <a:gd name="connsiteX39" fmla="*/ 2820229 w 5658193"/>
                <a:gd name="connsiteY39" fmla="*/ 579192 h 1450763"/>
                <a:gd name="connsiteX40" fmla="*/ 3530873 w 5658193"/>
                <a:gd name="connsiteY40" fmla="*/ 0 h 1450763"/>
                <a:gd name="connsiteX41" fmla="*/ 4256254 w 5658193"/>
                <a:gd name="connsiteY41" fmla="*/ 725381 h 1450763"/>
                <a:gd name="connsiteX42" fmla="*/ 4256243 w 5658193"/>
                <a:gd name="connsiteY42" fmla="*/ 725606 h 1450763"/>
                <a:gd name="connsiteX43" fmla="*/ 4255322 w 5658193"/>
                <a:gd name="connsiteY43" fmla="*/ 725606 h 1450763"/>
                <a:gd name="connsiteX44" fmla="*/ 4255299 w 5658193"/>
                <a:gd name="connsiteY44" fmla="*/ 725381 h 1450763"/>
                <a:gd name="connsiteX45" fmla="*/ 4255322 w 5658193"/>
                <a:gd name="connsiteY45" fmla="*/ 725156 h 1450763"/>
                <a:gd name="connsiteX46" fmla="*/ 4208363 w 5658193"/>
                <a:gd name="connsiteY46" fmla="*/ 725156 h 1450763"/>
                <a:gd name="connsiteX47" fmla="*/ 4194621 w 5658193"/>
                <a:gd name="connsiteY47" fmla="*/ 588839 h 1450763"/>
                <a:gd name="connsiteX48" fmla="*/ 3530873 w 5658193"/>
                <a:gd name="connsiteY48" fmla="*/ 47868 h 1450763"/>
                <a:gd name="connsiteX49" fmla="*/ 2853360 w 5658193"/>
                <a:gd name="connsiteY49" fmla="*/ 725381 h 1450763"/>
                <a:gd name="connsiteX50" fmla="*/ 2853383 w 5658193"/>
                <a:gd name="connsiteY50" fmla="*/ 725606 h 1450763"/>
                <a:gd name="connsiteX51" fmla="*/ 2852678 w 5658193"/>
                <a:gd name="connsiteY51" fmla="*/ 725606 h 1450763"/>
                <a:gd name="connsiteX52" fmla="*/ 2837964 w 5658193"/>
                <a:gd name="connsiteY52" fmla="*/ 871572 h 1450763"/>
                <a:gd name="connsiteX53" fmla="*/ 2127320 w 5658193"/>
                <a:gd name="connsiteY53" fmla="*/ 1450763 h 145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58193" h="1450763">
                  <a:moveTo>
                    <a:pt x="1450750" y="725607"/>
                  </a:moveTo>
                  <a:lnTo>
                    <a:pt x="1449830" y="725607"/>
                  </a:lnTo>
                  <a:lnTo>
                    <a:pt x="1449806" y="725382"/>
                  </a:lnTo>
                  <a:lnTo>
                    <a:pt x="1449830" y="725157"/>
                  </a:lnTo>
                  <a:lnTo>
                    <a:pt x="1402870" y="725157"/>
                  </a:lnTo>
                  <a:lnTo>
                    <a:pt x="1389130" y="588840"/>
                  </a:lnTo>
                  <a:cubicBezTo>
                    <a:pt x="1325954" y="280108"/>
                    <a:pt x="1052790" y="47869"/>
                    <a:pt x="725382" y="47869"/>
                  </a:cubicBezTo>
                  <a:cubicBezTo>
                    <a:pt x="351202" y="47869"/>
                    <a:pt x="47868" y="351202"/>
                    <a:pt x="47868" y="725382"/>
                  </a:cubicBezTo>
                  <a:lnTo>
                    <a:pt x="47890" y="725607"/>
                  </a:lnTo>
                  <a:lnTo>
                    <a:pt x="10" y="725607"/>
                  </a:lnTo>
                  <a:lnTo>
                    <a:pt x="0" y="725382"/>
                  </a:lnTo>
                  <a:cubicBezTo>
                    <a:pt x="0" y="324765"/>
                    <a:pt x="324764" y="1"/>
                    <a:pt x="725382" y="1"/>
                  </a:cubicBezTo>
                  <a:cubicBezTo>
                    <a:pt x="1125998" y="1"/>
                    <a:pt x="1450762" y="324765"/>
                    <a:pt x="1450762" y="725382"/>
                  </a:cubicBezTo>
                  <a:close/>
                  <a:moveTo>
                    <a:pt x="4932812" y="1450762"/>
                  </a:moveTo>
                  <a:cubicBezTo>
                    <a:pt x="4532195" y="1450762"/>
                    <a:pt x="4207431" y="1125998"/>
                    <a:pt x="4207431" y="725381"/>
                  </a:cubicBezTo>
                  <a:lnTo>
                    <a:pt x="4207442" y="725156"/>
                  </a:lnTo>
                  <a:lnTo>
                    <a:pt x="4208363" y="725156"/>
                  </a:lnTo>
                  <a:lnTo>
                    <a:pt x="4208386" y="725381"/>
                  </a:lnTo>
                  <a:lnTo>
                    <a:pt x="4208363" y="725606"/>
                  </a:lnTo>
                  <a:lnTo>
                    <a:pt x="4255322" y="725606"/>
                  </a:lnTo>
                  <a:lnTo>
                    <a:pt x="4269064" y="861924"/>
                  </a:lnTo>
                  <a:cubicBezTo>
                    <a:pt x="4332239" y="1170655"/>
                    <a:pt x="4605404" y="1402894"/>
                    <a:pt x="4932812" y="1402894"/>
                  </a:cubicBezTo>
                  <a:cubicBezTo>
                    <a:pt x="5306992" y="1402894"/>
                    <a:pt x="5610325" y="1099561"/>
                    <a:pt x="5610325" y="725381"/>
                  </a:cubicBezTo>
                  <a:lnTo>
                    <a:pt x="5610302" y="725156"/>
                  </a:lnTo>
                  <a:lnTo>
                    <a:pt x="5658182" y="725156"/>
                  </a:lnTo>
                  <a:lnTo>
                    <a:pt x="5658193" y="725381"/>
                  </a:lnTo>
                  <a:cubicBezTo>
                    <a:pt x="5658193" y="1125998"/>
                    <a:pt x="5333429" y="1450762"/>
                    <a:pt x="4932812" y="1450762"/>
                  </a:cubicBezTo>
                  <a:close/>
                  <a:moveTo>
                    <a:pt x="2127320" y="1450763"/>
                  </a:moveTo>
                  <a:cubicBezTo>
                    <a:pt x="1726703" y="1450763"/>
                    <a:pt x="1401938" y="1125999"/>
                    <a:pt x="1401938" y="725382"/>
                  </a:cubicBezTo>
                  <a:lnTo>
                    <a:pt x="1401950" y="725157"/>
                  </a:lnTo>
                  <a:lnTo>
                    <a:pt x="1402870" y="725157"/>
                  </a:lnTo>
                  <a:lnTo>
                    <a:pt x="1402894" y="725382"/>
                  </a:lnTo>
                  <a:lnTo>
                    <a:pt x="1402870" y="725607"/>
                  </a:lnTo>
                  <a:lnTo>
                    <a:pt x="1449830" y="725607"/>
                  </a:lnTo>
                  <a:lnTo>
                    <a:pt x="1463572" y="861925"/>
                  </a:lnTo>
                  <a:cubicBezTo>
                    <a:pt x="1526746" y="1170656"/>
                    <a:pt x="1799912" y="1402895"/>
                    <a:pt x="2127320" y="1402895"/>
                  </a:cubicBezTo>
                  <a:cubicBezTo>
                    <a:pt x="2501500" y="1402895"/>
                    <a:pt x="2804833" y="1099562"/>
                    <a:pt x="2804833" y="725382"/>
                  </a:cubicBezTo>
                  <a:lnTo>
                    <a:pt x="2804810" y="725157"/>
                  </a:lnTo>
                  <a:lnTo>
                    <a:pt x="2805515" y="725157"/>
                  </a:lnTo>
                  <a:lnTo>
                    <a:pt x="2820229" y="579192"/>
                  </a:lnTo>
                  <a:cubicBezTo>
                    <a:pt x="2887868" y="248648"/>
                    <a:pt x="3180333" y="0"/>
                    <a:pt x="3530873" y="0"/>
                  </a:cubicBezTo>
                  <a:cubicBezTo>
                    <a:pt x="3931490" y="0"/>
                    <a:pt x="4256254" y="324764"/>
                    <a:pt x="4256254" y="725381"/>
                  </a:cubicBezTo>
                  <a:lnTo>
                    <a:pt x="4256243" y="725606"/>
                  </a:lnTo>
                  <a:lnTo>
                    <a:pt x="4255322" y="725606"/>
                  </a:lnTo>
                  <a:lnTo>
                    <a:pt x="4255299" y="725381"/>
                  </a:lnTo>
                  <a:lnTo>
                    <a:pt x="4255322" y="725156"/>
                  </a:lnTo>
                  <a:lnTo>
                    <a:pt x="4208363" y="725156"/>
                  </a:lnTo>
                  <a:lnTo>
                    <a:pt x="4194621" y="588839"/>
                  </a:lnTo>
                  <a:cubicBezTo>
                    <a:pt x="4131446" y="280107"/>
                    <a:pt x="3858281" y="47868"/>
                    <a:pt x="3530873" y="47868"/>
                  </a:cubicBezTo>
                  <a:cubicBezTo>
                    <a:pt x="3156693" y="47868"/>
                    <a:pt x="2853360" y="351201"/>
                    <a:pt x="2853360" y="725381"/>
                  </a:cubicBezTo>
                  <a:lnTo>
                    <a:pt x="2853383" y="725606"/>
                  </a:lnTo>
                  <a:lnTo>
                    <a:pt x="2852678" y="725606"/>
                  </a:lnTo>
                  <a:lnTo>
                    <a:pt x="2837964" y="871572"/>
                  </a:lnTo>
                  <a:cubicBezTo>
                    <a:pt x="2770325" y="1202116"/>
                    <a:pt x="2477860" y="1450763"/>
                    <a:pt x="2127320" y="1450763"/>
                  </a:cubicBezTo>
                  <a:close/>
                </a:path>
              </a:pathLst>
            </a:custGeom>
            <a:gradFill>
              <a:gsLst>
                <a:gs pos="56000">
                  <a:schemeClr val="accent6"/>
                </a:gs>
                <a:gs pos="36000">
                  <a:schemeClr val="accent5"/>
                </a:gs>
                <a:gs pos="15000">
                  <a:schemeClr val="accent4"/>
                </a:gs>
                <a:gs pos="100000">
                  <a:schemeClr val="accent3"/>
                </a:gs>
              </a:gsLst>
              <a:lin ang="108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sz="3000" dirty="0">
                <a:solidFill>
                  <a:schemeClr val="bg1"/>
                </a:solidFill>
              </a:endParaRPr>
            </a:p>
          </p:txBody>
        </p:sp>
        <p:sp>
          <p:nvSpPr>
            <p:cNvPr id="22" name="Ovale 21" descr="points de terminaison de chronologie">
              <a:extLst>
                <a:ext uri="{FF2B5EF4-FFF2-40B4-BE49-F238E27FC236}">
                  <a16:creationId xmlns:a16="http://schemas.microsoft.com/office/drawing/2014/main" id="{8D2BA49E-8E76-1626-C082-0F0B29E6A6C1}"/>
                </a:ext>
              </a:extLst>
            </p:cNvPr>
            <p:cNvSpPr/>
            <p:nvPr userDrawn="1"/>
          </p:nvSpPr>
          <p:spPr>
            <a:xfrm>
              <a:off x="8863102" y="1496310"/>
              <a:ext cx="137199" cy="137199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sz="1050" dirty="0"/>
            </a:p>
          </p:txBody>
        </p:sp>
        <p:sp>
          <p:nvSpPr>
            <p:cNvPr id="23" name="Ovale 22" descr="points de terminaison de chronologie">
              <a:extLst>
                <a:ext uri="{FF2B5EF4-FFF2-40B4-BE49-F238E27FC236}">
                  <a16:creationId xmlns:a16="http://schemas.microsoft.com/office/drawing/2014/main" id="{870CE816-FC7D-CDF1-F5DD-D83DDC380C90}"/>
                </a:ext>
              </a:extLst>
            </p:cNvPr>
            <p:cNvSpPr/>
            <p:nvPr userDrawn="1"/>
          </p:nvSpPr>
          <p:spPr>
            <a:xfrm>
              <a:off x="8863102" y="6031711"/>
              <a:ext cx="137199" cy="137199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FF44018C-13EE-748B-B820-E02F62C1B2B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3184" y="1281779"/>
            <a:ext cx="603504" cy="603504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500" cap="all" baseline="0">
                <a:solidFill>
                  <a:schemeClr val="accent4"/>
                </a:solidFill>
              </a:defRPr>
            </a:lvl1pPr>
            <a:lvl2pPr marL="342900" indent="0" algn="ctr">
              <a:buNone/>
              <a:defRPr lang="fr-FR"/>
            </a:lvl2pPr>
            <a:lvl3pPr marL="685800" indent="0" algn="ctr">
              <a:buNone/>
              <a:defRPr lang="fr-FR"/>
            </a:lvl3pPr>
            <a:lvl4pPr marL="1028700" indent="0" algn="ctr">
              <a:buNone/>
              <a:defRPr lang="fr-FR"/>
            </a:lvl4pPr>
            <a:lvl5pPr marL="1371600" indent="0" algn="ctr">
              <a:buNone/>
              <a:defRPr lang="fr-FR"/>
            </a:lvl5pPr>
          </a:lstStyle>
          <a:p>
            <a:pPr lvl="0" rtl="0"/>
            <a:r>
              <a:rPr lang="fr-FR"/>
              <a:t>T1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BAF4CB08-A110-AEA1-5307-2871FEE2CA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13184" y="2140876"/>
            <a:ext cx="603504" cy="603504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500" cap="all" baseline="0">
                <a:solidFill>
                  <a:schemeClr val="accent5"/>
                </a:solidFill>
              </a:defRPr>
            </a:lvl1pPr>
            <a:lvl2pPr marL="342900" indent="0" algn="ctr">
              <a:buNone/>
              <a:defRPr lang="fr-FR"/>
            </a:lvl2pPr>
            <a:lvl3pPr marL="685800" indent="0" algn="ctr">
              <a:buNone/>
              <a:defRPr lang="fr-FR"/>
            </a:lvl3pPr>
            <a:lvl4pPr marL="1028700" indent="0" algn="ctr">
              <a:buNone/>
              <a:defRPr lang="fr-FR"/>
            </a:lvl4pPr>
            <a:lvl5pPr marL="1371600" indent="0" algn="ctr">
              <a:buNone/>
              <a:defRPr lang="fr-FR"/>
            </a:lvl5pPr>
          </a:lstStyle>
          <a:p>
            <a:pPr lvl="0" rtl="0"/>
            <a:r>
              <a:rPr lang="fr-FR"/>
              <a:t>T2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A9174361-1319-57DB-45D4-13BE0DB1827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13184" y="2991531"/>
            <a:ext cx="603504" cy="603504"/>
          </a:xfrm>
          <a:prstGeom prst="ellipse">
            <a:avLst/>
          </a:prstGeom>
          <a:ln w="38100">
            <a:solidFill>
              <a:schemeClr val="accent6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500" cap="all" baseline="0">
                <a:solidFill>
                  <a:schemeClr val="accent6"/>
                </a:solidFill>
              </a:defRPr>
            </a:lvl1pPr>
            <a:lvl2pPr marL="342900" indent="0" algn="ctr">
              <a:buNone/>
              <a:defRPr lang="fr-FR"/>
            </a:lvl2pPr>
            <a:lvl3pPr marL="685800" indent="0" algn="ctr">
              <a:buNone/>
              <a:defRPr lang="fr-FR"/>
            </a:lvl3pPr>
            <a:lvl4pPr marL="1028700" indent="0" algn="ctr">
              <a:buNone/>
              <a:defRPr lang="fr-FR"/>
            </a:lvl4pPr>
            <a:lvl5pPr marL="1371600" indent="0" algn="ctr">
              <a:buNone/>
              <a:defRPr lang="fr-FR"/>
            </a:lvl5pPr>
          </a:lstStyle>
          <a:p>
            <a:pPr lvl="0" rtl="0"/>
            <a:r>
              <a:rPr lang="fr-FR"/>
              <a:t>T3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C5889C5B-72CA-D335-92AD-FCB9FEDAB85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13184" y="3842186"/>
            <a:ext cx="603504" cy="603504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500" cap="all" baseline="0">
                <a:solidFill>
                  <a:schemeClr val="accent3"/>
                </a:solidFill>
              </a:defRPr>
            </a:lvl1pPr>
            <a:lvl2pPr marL="342900" indent="0" algn="ctr">
              <a:buNone/>
              <a:defRPr lang="fr-FR"/>
            </a:lvl2pPr>
            <a:lvl3pPr marL="685800" indent="0" algn="ctr">
              <a:buNone/>
              <a:defRPr lang="fr-FR"/>
            </a:lvl3pPr>
            <a:lvl4pPr marL="1028700" indent="0" algn="ctr">
              <a:buNone/>
              <a:defRPr lang="fr-FR"/>
            </a:lvl4pPr>
            <a:lvl5pPr marL="1371600" indent="0" algn="ctr">
              <a:buNone/>
              <a:defRPr lang="fr-FR"/>
            </a:lvl5pPr>
          </a:lstStyle>
          <a:p>
            <a:pPr lvl="0" rtl="0"/>
            <a:r>
              <a:rPr lang="fr-FR"/>
              <a:t>T4</a:t>
            </a:r>
          </a:p>
        </p:txBody>
      </p:sp>
      <p:sp>
        <p:nvSpPr>
          <p:cNvPr id="49" name="Espace réservé du texte 48">
            <a:extLst>
              <a:ext uri="{FF2B5EF4-FFF2-40B4-BE49-F238E27FC236}">
                <a16:creationId xmlns:a16="http://schemas.microsoft.com/office/drawing/2014/main" id="{14742123-85C4-4775-80AC-721BD7C16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5045" y="1332073"/>
            <a:ext cx="1714500" cy="226640"/>
          </a:xfrm>
        </p:spPr>
        <p:txBody>
          <a:bodyPr rtlCol="0">
            <a:noAutofit/>
          </a:bodyPr>
          <a:lstStyle>
            <a:lvl1pPr marL="0" indent="0">
              <a:buNone/>
              <a:defRPr lang="fr-FR" sz="1350" b="1" cap="all" baseline="0">
                <a:solidFill>
                  <a:schemeClr val="accent4"/>
                </a:solidFill>
                <a:latin typeface="+mj-lt"/>
              </a:defRPr>
            </a:lvl1pPr>
            <a:lvl2pPr marL="342900" indent="0">
              <a:buNone/>
              <a:defRPr lang="fr-FR" sz="1350"/>
            </a:lvl2pPr>
            <a:lvl3pPr marL="685800" indent="0">
              <a:buNone/>
              <a:defRPr lang="fr-FR" sz="1350"/>
            </a:lvl3pPr>
            <a:lvl4pPr marL="1028700" indent="0">
              <a:buNone/>
              <a:defRPr lang="fr-FR" sz="1350"/>
            </a:lvl4pPr>
            <a:lvl5pPr marL="1371600" indent="0">
              <a:buNone/>
              <a:defRPr lang="fr-FR" sz="1350"/>
            </a:lvl5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E1001174-581F-41A6-864B-D3BE932C2E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045" y="1583531"/>
            <a:ext cx="1714500" cy="529829"/>
          </a:xfrm>
        </p:spPr>
        <p:txBody>
          <a:bodyPr wrap="square"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825">
                <a:solidFill>
                  <a:schemeClr val="tx1"/>
                </a:solidFill>
              </a:defRPr>
            </a:lvl1pPr>
            <a:lvl2pPr marL="342900" indent="0">
              <a:buNone/>
              <a:defRPr lang="fr-FR" sz="825"/>
            </a:lvl2pPr>
            <a:lvl3pPr marL="685800" indent="0">
              <a:buNone/>
              <a:defRPr lang="fr-FR" sz="825"/>
            </a:lvl3pPr>
            <a:lvl4pPr marL="1028700" indent="0">
              <a:buNone/>
              <a:defRPr lang="fr-FR" sz="825"/>
            </a:lvl4pPr>
            <a:lvl5pPr marL="1371600" indent="0">
              <a:buNone/>
              <a:defRPr lang="fr-FR" sz="825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56" name="Espace réservé du texte 48">
            <a:extLst>
              <a:ext uri="{FF2B5EF4-FFF2-40B4-BE49-F238E27FC236}">
                <a16:creationId xmlns:a16="http://schemas.microsoft.com/office/drawing/2014/main" id="{F6AF03D4-E441-4447-876C-A1B030223E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85045" y="2186054"/>
            <a:ext cx="1714500" cy="226640"/>
          </a:xfrm>
        </p:spPr>
        <p:txBody>
          <a:bodyPr rtlCol="0">
            <a:noAutofit/>
          </a:bodyPr>
          <a:lstStyle>
            <a:lvl1pPr marL="0" indent="0">
              <a:buNone/>
              <a:defRPr lang="fr-FR" sz="1350" b="1" cap="all" baseline="0">
                <a:solidFill>
                  <a:schemeClr val="accent5"/>
                </a:solidFill>
                <a:latin typeface="+mj-lt"/>
              </a:defRPr>
            </a:lvl1pPr>
            <a:lvl2pPr marL="342900" indent="0">
              <a:buNone/>
              <a:defRPr lang="fr-FR" sz="1350"/>
            </a:lvl2pPr>
            <a:lvl3pPr marL="685800" indent="0">
              <a:buNone/>
              <a:defRPr lang="fr-FR" sz="1350"/>
            </a:lvl3pPr>
            <a:lvl4pPr marL="1028700" indent="0">
              <a:buNone/>
              <a:defRPr lang="fr-FR" sz="1350"/>
            </a:lvl4pPr>
            <a:lvl5pPr marL="1371600" indent="0">
              <a:buNone/>
              <a:defRPr lang="fr-FR" sz="1350"/>
            </a:lvl5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57" name="Espace réservé du texte 50">
            <a:extLst>
              <a:ext uri="{FF2B5EF4-FFF2-40B4-BE49-F238E27FC236}">
                <a16:creationId xmlns:a16="http://schemas.microsoft.com/office/drawing/2014/main" id="{679D428E-9700-4E19-8364-70006C3E76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5045" y="2441107"/>
            <a:ext cx="1714500" cy="529829"/>
          </a:xfrm>
        </p:spPr>
        <p:txBody>
          <a:bodyPr wrap="square"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825">
                <a:solidFill>
                  <a:schemeClr val="tx1"/>
                </a:solidFill>
              </a:defRPr>
            </a:lvl1pPr>
            <a:lvl2pPr marL="342900" indent="0">
              <a:buNone/>
              <a:defRPr lang="fr-FR" sz="825"/>
            </a:lvl2pPr>
            <a:lvl3pPr marL="685800" indent="0">
              <a:buNone/>
              <a:defRPr lang="fr-FR" sz="825"/>
            </a:lvl3pPr>
            <a:lvl4pPr marL="1028700" indent="0">
              <a:buNone/>
              <a:defRPr lang="fr-FR" sz="825"/>
            </a:lvl4pPr>
            <a:lvl5pPr marL="1371600" indent="0">
              <a:buNone/>
              <a:defRPr lang="fr-FR" sz="825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62" name="Espace réservé du texte 48">
            <a:extLst>
              <a:ext uri="{FF2B5EF4-FFF2-40B4-BE49-F238E27FC236}">
                <a16:creationId xmlns:a16="http://schemas.microsoft.com/office/drawing/2014/main" id="{563D0C18-5125-4D0F-B46D-76AE182B3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5045" y="3043490"/>
            <a:ext cx="1714500" cy="226640"/>
          </a:xfrm>
        </p:spPr>
        <p:txBody>
          <a:bodyPr rtlCol="0">
            <a:noAutofit/>
          </a:bodyPr>
          <a:lstStyle>
            <a:lvl1pPr marL="0" indent="0">
              <a:buNone/>
              <a:defRPr lang="fr-FR" sz="1350" b="1" cap="all" baseline="0">
                <a:solidFill>
                  <a:schemeClr val="accent6"/>
                </a:solidFill>
                <a:latin typeface="+mj-lt"/>
              </a:defRPr>
            </a:lvl1pPr>
            <a:lvl2pPr marL="342900" indent="0">
              <a:buNone/>
              <a:defRPr lang="fr-FR" sz="1350"/>
            </a:lvl2pPr>
            <a:lvl3pPr marL="685800" indent="0">
              <a:buNone/>
              <a:defRPr lang="fr-FR" sz="1350"/>
            </a:lvl3pPr>
            <a:lvl4pPr marL="1028700" indent="0">
              <a:buNone/>
              <a:defRPr lang="fr-FR" sz="1350"/>
            </a:lvl4pPr>
            <a:lvl5pPr marL="1371600" indent="0">
              <a:buNone/>
              <a:defRPr lang="fr-FR" sz="1350"/>
            </a:lvl5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63" name="Espace réservé du texte 50">
            <a:extLst>
              <a:ext uri="{FF2B5EF4-FFF2-40B4-BE49-F238E27FC236}">
                <a16:creationId xmlns:a16="http://schemas.microsoft.com/office/drawing/2014/main" id="{10634501-CE83-42B9-8572-5C6B737108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85045" y="3294443"/>
            <a:ext cx="1714500" cy="529829"/>
          </a:xfrm>
        </p:spPr>
        <p:txBody>
          <a:bodyPr wrap="square"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825">
                <a:solidFill>
                  <a:schemeClr val="tx1"/>
                </a:solidFill>
              </a:defRPr>
            </a:lvl1pPr>
            <a:lvl2pPr marL="342900" indent="0">
              <a:buNone/>
              <a:defRPr lang="fr-FR" sz="825"/>
            </a:lvl2pPr>
            <a:lvl3pPr marL="685800" indent="0">
              <a:buNone/>
              <a:defRPr lang="fr-FR" sz="825"/>
            </a:lvl3pPr>
            <a:lvl4pPr marL="1028700" indent="0">
              <a:buNone/>
              <a:defRPr lang="fr-FR" sz="825"/>
            </a:lvl4pPr>
            <a:lvl5pPr marL="1371600" indent="0">
              <a:buNone/>
              <a:defRPr lang="fr-FR" sz="825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68" name="Espace réservé du texte 48">
            <a:extLst>
              <a:ext uri="{FF2B5EF4-FFF2-40B4-BE49-F238E27FC236}">
                <a16:creationId xmlns:a16="http://schemas.microsoft.com/office/drawing/2014/main" id="{120E072F-4FF5-422F-B7FD-BE3DF02601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85045" y="3923940"/>
            <a:ext cx="1714500" cy="226640"/>
          </a:xfrm>
        </p:spPr>
        <p:txBody>
          <a:bodyPr rtlCol="0">
            <a:noAutofit/>
          </a:bodyPr>
          <a:lstStyle>
            <a:lvl1pPr marL="0" indent="0">
              <a:buNone/>
              <a:defRPr lang="fr-FR" sz="1350" b="1" cap="all" baseline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lang="fr-FR" sz="1350"/>
            </a:lvl2pPr>
            <a:lvl3pPr marL="685800" indent="0">
              <a:buNone/>
              <a:defRPr lang="fr-FR" sz="1350"/>
            </a:lvl3pPr>
            <a:lvl4pPr marL="1028700" indent="0">
              <a:buNone/>
              <a:defRPr lang="fr-FR" sz="1350"/>
            </a:lvl4pPr>
            <a:lvl5pPr marL="1371600" indent="0">
              <a:buNone/>
              <a:defRPr lang="fr-FR" sz="1350"/>
            </a:lvl5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69" name="Espace réservé du texte 50">
            <a:extLst>
              <a:ext uri="{FF2B5EF4-FFF2-40B4-BE49-F238E27FC236}">
                <a16:creationId xmlns:a16="http://schemas.microsoft.com/office/drawing/2014/main" id="{E73E6162-F4E3-4F6D-BA12-6B5918E23B8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85045" y="4174893"/>
            <a:ext cx="1714500" cy="529829"/>
          </a:xfrm>
        </p:spPr>
        <p:txBody>
          <a:bodyPr wrap="square"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825">
                <a:solidFill>
                  <a:schemeClr val="tx1"/>
                </a:solidFill>
              </a:defRPr>
            </a:lvl1pPr>
            <a:lvl2pPr marL="342900" indent="0">
              <a:buNone/>
              <a:defRPr lang="fr-FR" sz="825"/>
            </a:lvl2pPr>
            <a:lvl3pPr marL="685800" indent="0">
              <a:buNone/>
              <a:defRPr lang="fr-FR" sz="825"/>
            </a:lvl3pPr>
            <a:lvl4pPr marL="1028700" indent="0">
              <a:buNone/>
              <a:defRPr lang="fr-FR" sz="825"/>
            </a:lvl4pPr>
            <a:lvl5pPr marL="1371600" indent="0">
              <a:buNone/>
              <a:defRPr lang="fr-FR" sz="825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28" name="Espace réservé du texte 17">
            <a:extLst>
              <a:ext uri="{FF2B5EF4-FFF2-40B4-BE49-F238E27FC236}">
                <a16:creationId xmlns:a16="http://schemas.microsoft.com/office/drawing/2014/main" id="{D7DE5D79-599D-DFB8-ABE9-922A0E8FCF9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13165" y="1281779"/>
            <a:ext cx="603504" cy="603504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500" cap="all" baseline="0">
                <a:solidFill>
                  <a:schemeClr val="accent4"/>
                </a:solidFill>
              </a:defRPr>
            </a:lvl1pPr>
            <a:lvl2pPr marL="342900" indent="0" algn="ctr">
              <a:buNone/>
              <a:defRPr lang="fr-FR"/>
            </a:lvl2pPr>
            <a:lvl3pPr marL="685800" indent="0" algn="ctr">
              <a:buNone/>
              <a:defRPr lang="fr-FR"/>
            </a:lvl3pPr>
            <a:lvl4pPr marL="1028700" indent="0" algn="ctr">
              <a:buNone/>
              <a:defRPr lang="fr-FR"/>
            </a:lvl4pPr>
            <a:lvl5pPr marL="1371600" indent="0" algn="ctr">
              <a:buNone/>
              <a:defRPr lang="fr-FR"/>
            </a:lvl5pPr>
          </a:lstStyle>
          <a:p>
            <a:pPr lvl="0" rtl="0"/>
            <a:r>
              <a:rPr lang="fr-FR"/>
              <a:t>T1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C3CA893D-4ACF-DFF1-9805-37620DBE00F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13165" y="2140876"/>
            <a:ext cx="603504" cy="603504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500" cap="all" baseline="0">
                <a:solidFill>
                  <a:schemeClr val="accent5"/>
                </a:solidFill>
              </a:defRPr>
            </a:lvl1pPr>
            <a:lvl2pPr marL="342900" indent="0" algn="ctr">
              <a:buNone/>
              <a:defRPr lang="fr-FR"/>
            </a:lvl2pPr>
            <a:lvl3pPr marL="685800" indent="0" algn="ctr">
              <a:buNone/>
              <a:defRPr lang="fr-FR"/>
            </a:lvl3pPr>
            <a:lvl4pPr marL="1028700" indent="0" algn="ctr">
              <a:buNone/>
              <a:defRPr lang="fr-FR"/>
            </a:lvl4pPr>
            <a:lvl5pPr marL="1371600" indent="0" algn="ctr">
              <a:buNone/>
              <a:defRPr lang="fr-FR"/>
            </a:lvl5pPr>
          </a:lstStyle>
          <a:p>
            <a:pPr lvl="0" rtl="0"/>
            <a:r>
              <a:rPr lang="fr-FR"/>
              <a:t>T2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1547E96D-DC67-55BA-2A08-4A74F1C63C2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13165" y="2991531"/>
            <a:ext cx="603504" cy="603504"/>
          </a:xfrm>
          <a:prstGeom prst="ellipse">
            <a:avLst/>
          </a:prstGeom>
          <a:ln w="38100">
            <a:solidFill>
              <a:schemeClr val="accent6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500" cap="all" baseline="0">
                <a:solidFill>
                  <a:schemeClr val="accent6"/>
                </a:solidFill>
              </a:defRPr>
            </a:lvl1pPr>
            <a:lvl2pPr marL="342900" indent="0" algn="ctr">
              <a:buNone/>
              <a:defRPr lang="fr-FR"/>
            </a:lvl2pPr>
            <a:lvl3pPr marL="685800" indent="0" algn="ctr">
              <a:buNone/>
              <a:defRPr lang="fr-FR"/>
            </a:lvl3pPr>
            <a:lvl4pPr marL="1028700" indent="0" algn="ctr">
              <a:buNone/>
              <a:defRPr lang="fr-FR"/>
            </a:lvl4pPr>
            <a:lvl5pPr marL="1371600" indent="0" algn="ctr">
              <a:buNone/>
              <a:defRPr lang="fr-FR"/>
            </a:lvl5pPr>
          </a:lstStyle>
          <a:p>
            <a:pPr lvl="0" rtl="0"/>
            <a:r>
              <a:rPr lang="fr-FR"/>
              <a:t>T3</a:t>
            </a:r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FA1E7B28-3ADC-1890-14E4-6F9A13C95C0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13165" y="3842186"/>
            <a:ext cx="603504" cy="603504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500" cap="all" baseline="0">
                <a:solidFill>
                  <a:schemeClr val="accent3"/>
                </a:solidFill>
              </a:defRPr>
            </a:lvl1pPr>
            <a:lvl2pPr marL="342900" indent="0" algn="ctr">
              <a:buNone/>
              <a:defRPr lang="fr-FR"/>
            </a:lvl2pPr>
            <a:lvl3pPr marL="685800" indent="0" algn="ctr">
              <a:buNone/>
              <a:defRPr lang="fr-FR"/>
            </a:lvl3pPr>
            <a:lvl4pPr marL="1028700" indent="0" algn="ctr">
              <a:buNone/>
              <a:defRPr lang="fr-FR"/>
            </a:lvl4pPr>
            <a:lvl5pPr marL="1371600" indent="0" algn="ctr">
              <a:buNone/>
              <a:defRPr lang="fr-FR"/>
            </a:lvl5pPr>
          </a:lstStyle>
          <a:p>
            <a:pPr lvl="0" rtl="0"/>
            <a:r>
              <a:rPr lang="fr-FR"/>
              <a:t>T4</a:t>
            </a:r>
          </a:p>
        </p:txBody>
      </p:sp>
      <p:sp>
        <p:nvSpPr>
          <p:cNvPr id="52" name="Espace réservé du texte 48">
            <a:extLst>
              <a:ext uri="{FF2B5EF4-FFF2-40B4-BE49-F238E27FC236}">
                <a16:creationId xmlns:a16="http://schemas.microsoft.com/office/drawing/2014/main" id="{2B649793-2AFC-43EE-8172-0EAB326F11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905" y="1332073"/>
            <a:ext cx="1714500" cy="226640"/>
          </a:xfrm>
        </p:spPr>
        <p:txBody>
          <a:bodyPr rtlCol="0">
            <a:noAutofit/>
          </a:bodyPr>
          <a:lstStyle>
            <a:lvl1pPr marL="0" indent="0">
              <a:buNone/>
              <a:defRPr lang="fr-FR" sz="1350" b="1" cap="all" baseline="0">
                <a:solidFill>
                  <a:schemeClr val="accent4"/>
                </a:solidFill>
                <a:latin typeface="+mj-lt"/>
              </a:defRPr>
            </a:lvl1pPr>
            <a:lvl2pPr marL="342900" indent="0">
              <a:buNone/>
              <a:defRPr lang="fr-FR" sz="1350"/>
            </a:lvl2pPr>
            <a:lvl3pPr marL="685800" indent="0">
              <a:buNone/>
              <a:defRPr lang="fr-FR" sz="1350"/>
            </a:lvl3pPr>
            <a:lvl4pPr marL="1028700" indent="0">
              <a:buNone/>
              <a:defRPr lang="fr-FR" sz="1350"/>
            </a:lvl4pPr>
            <a:lvl5pPr marL="1371600" indent="0">
              <a:buNone/>
              <a:defRPr lang="fr-FR" sz="1350"/>
            </a:lvl5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53" name="Espace réservé du texte 50">
            <a:extLst>
              <a:ext uri="{FF2B5EF4-FFF2-40B4-BE49-F238E27FC236}">
                <a16:creationId xmlns:a16="http://schemas.microsoft.com/office/drawing/2014/main" id="{5B27745F-27CA-45D0-BE8E-A9C3B168F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5905" y="1583531"/>
            <a:ext cx="1714500" cy="529829"/>
          </a:xfrm>
        </p:spPr>
        <p:txBody>
          <a:bodyPr wrap="square"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825">
                <a:solidFill>
                  <a:schemeClr val="tx1"/>
                </a:solidFill>
              </a:defRPr>
            </a:lvl1pPr>
            <a:lvl2pPr marL="342900" indent="0">
              <a:buNone/>
              <a:defRPr lang="fr-FR" sz="825"/>
            </a:lvl2pPr>
            <a:lvl3pPr marL="685800" indent="0">
              <a:buNone/>
              <a:defRPr lang="fr-FR" sz="825"/>
            </a:lvl3pPr>
            <a:lvl4pPr marL="1028700" indent="0">
              <a:buNone/>
              <a:defRPr lang="fr-FR" sz="825"/>
            </a:lvl4pPr>
            <a:lvl5pPr marL="1371600" indent="0">
              <a:buNone/>
              <a:defRPr lang="fr-FR" sz="825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58" name="Espace réservé du texte 48">
            <a:extLst>
              <a:ext uri="{FF2B5EF4-FFF2-40B4-BE49-F238E27FC236}">
                <a16:creationId xmlns:a16="http://schemas.microsoft.com/office/drawing/2014/main" id="{5B64A0D9-EA5C-4EC1-981A-0FD223A62F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55905" y="2186054"/>
            <a:ext cx="1714500" cy="226640"/>
          </a:xfrm>
        </p:spPr>
        <p:txBody>
          <a:bodyPr rtlCol="0">
            <a:noAutofit/>
          </a:bodyPr>
          <a:lstStyle>
            <a:lvl1pPr marL="0" indent="0">
              <a:buNone/>
              <a:defRPr lang="fr-FR" sz="1350" b="1" cap="all" baseline="0">
                <a:solidFill>
                  <a:schemeClr val="accent5"/>
                </a:solidFill>
                <a:latin typeface="+mj-lt"/>
              </a:defRPr>
            </a:lvl1pPr>
            <a:lvl2pPr marL="342900" indent="0">
              <a:buNone/>
              <a:defRPr lang="fr-FR" sz="1350"/>
            </a:lvl2pPr>
            <a:lvl3pPr marL="685800" indent="0">
              <a:buNone/>
              <a:defRPr lang="fr-FR" sz="1350"/>
            </a:lvl3pPr>
            <a:lvl4pPr marL="1028700" indent="0">
              <a:buNone/>
              <a:defRPr lang="fr-FR" sz="1350"/>
            </a:lvl4pPr>
            <a:lvl5pPr marL="1371600" indent="0">
              <a:buNone/>
              <a:defRPr lang="fr-FR" sz="1350"/>
            </a:lvl5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59" name="Espace réservé du texte 50">
            <a:extLst>
              <a:ext uri="{FF2B5EF4-FFF2-40B4-BE49-F238E27FC236}">
                <a16:creationId xmlns:a16="http://schemas.microsoft.com/office/drawing/2014/main" id="{7F9CD6F4-7AEE-42A4-B26D-96BE3E9003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55905" y="2441107"/>
            <a:ext cx="1714500" cy="529829"/>
          </a:xfrm>
        </p:spPr>
        <p:txBody>
          <a:bodyPr wrap="square"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825">
                <a:solidFill>
                  <a:schemeClr val="tx1"/>
                </a:solidFill>
              </a:defRPr>
            </a:lvl1pPr>
            <a:lvl2pPr marL="342900" indent="0">
              <a:buNone/>
              <a:defRPr lang="fr-FR" sz="825"/>
            </a:lvl2pPr>
            <a:lvl3pPr marL="685800" indent="0">
              <a:buNone/>
              <a:defRPr lang="fr-FR" sz="825"/>
            </a:lvl3pPr>
            <a:lvl4pPr marL="1028700" indent="0">
              <a:buNone/>
              <a:defRPr lang="fr-FR" sz="825"/>
            </a:lvl4pPr>
            <a:lvl5pPr marL="1371600" indent="0">
              <a:buNone/>
              <a:defRPr lang="fr-FR" sz="825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64" name="Espace réservé du texte 48">
            <a:extLst>
              <a:ext uri="{FF2B5EF4-FFF2-40B4-BE49-F238E27FC236}">
                <a16:creationId xmlns:a16="http://schemas.microsoft.com/office/drawing/2014/main" id="{54844B85-1B28-4340-AA8C-10A0C2A36C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55905" y="3043490"/>
            <a:ext cx="1714500" cy="226640"/>
          </a:xfrm>
        </p:spPr>
        <p:txBody>
          <a:bodyPr rtlCol="0">
            <a:noAutofit/>
          </a:bodyPr>
          <a:lstStyle>
            <a:lvl1pPr marL="0" indent="0">
              <a:buNone/>
              <a:defRPr lang="fr-FR" sz="1350" b="1" cap="all" baseline="0">
                <a:solidFill>
                  <a:schemeClr val="accent6"/>
                </a:solidFill>
                <a:latin typeface="+mj-lt"/>
              </a:defRPr>
            </a:lvl1pPr>
            <a:lvl2pPr marL="342900" indent="0">
              <a:buNone/>
              <a:defRPr lang="fr-FR" sz="1350"/>
            </a:lvl2pPr>
            <a:lvl3pPr marL="685800" indent="0">
              <a:buNone/>
              <a:defRPr lang="fr-FR" sz="1350"/>
            </a:lvl3pPr>
            <a:lvl4pPr marL="1028700" indent="0">
              <a:buNone/>
              <a:defRPr lang="fr-FR" sz="1350"/>
            </a:lvl4pPr>
            <a:lvl5pPr marL="1371600" indent="0">
              <a:buNone/>
              <a:defRPr lang="fr-FR" sz="1350"/>
            </a:lvl5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65" name="Espace réservé du texte 50">
            <a:extLst>
              <a:ext uri="{FF2B5EF4-FFF2-40B4-BE49-F238E27FC236}">
                <a16:creationId xmlns:a16="http://schemas.microsoft.com/office/drawing/2014/main" id="{31BB84F0-3823-46DB-BCEF-5EF3F8E680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55905" y="3294443"/>
            <a:ext cx="1714500" cy="529829"/>
          </a:xfrm>
        </p:spPr>
        <p:txBody>
          <a:bodyPr wrap="square"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825">
                <a:solidFill>
                  <a:schemeClr val="tx1"/>
                </a:solidFill>
              </a:defRPr>
            </a:lvl1pPr>
            <a:lvl2pPr marL="342900" indent="0">
              <a:buNone/>
              <a:defRPr lang="fr-FR" sz="825"/>
            </a:lvl2pPr>
            <a:lvl3pPr marL="685800" indent="0">
              <a:buNone/>
              <a:defRPr lang="fr-FR" sz="825"/>
            </a:lvl3pPr>
            <a:lvl4pPr marL="1028700" indent="0">
              <a:buNone/>
              <a:defRPr lang="fr-FR" sz="825"/>
            </a:lvl4pPr>
            <a:lvl5pPr marL="1371600" indent="0">
              <a:buNone/>
              <a:defRPr lang="fr-FR" sz="825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70" name="Espace réservé du texte 48">
            <a:extLst>
              <a:ext uri="{FF2B5EF4-FFF2-40B4-BE49-F238E27FC236}">
                <a16:creationId xmlns:a16="http://schemas.microsoft.com/office/drawing/2014/main" id="{C9938F8E-67A2-401C-882C-ED04C7E5224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255905" y="3923940"/>
            <a:ext cx="1714500" cy="226640"/>
          </a:xfrm>
        </p:spPr>
        <p:txBody>
          <a:bodyPr rtlCol="0">
            <a:noAutofit/>
          </a:bodyPr>
          <a:lstStyle>
            <a:lvl1pPr marL="0" indent="0">
              <a:buNone/>
              <a:defRPr lang="fr-FR" sz="1350" b="1" cap="all" baseline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lang="fr-FR" sz="1350"/>
            </a:lvl2pPr>
            <a:lvl3pPr marL="685800" indent="0">
              <a:buNone/>
              <a:defRPr lang="fr-FR" sz="1350"/>
            </a:lvl3pPr>
            <a:lvl4pPr marL="1028700" indent="0">
              <a:buNone/>
              <a:defRPr lang="fr-FR" sz="1350"/>
            </a:lvl4pPr>
            <a:lvl5pPr marL="1371600" indent="0">
              <a:buNone/>
              <a:defRPr lang="fr-FR" sz="1350"/>
            </a:lvl5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71" name="Espace réservé du texte 50">
            <a:extLst>
              <a:ext uri="{FF2B5EF4-FFF2-40B4-BE49-F238E27FC236}">
                <a16:creationId xmlns:a16="http://schemas.microsoft.com/office/drawing/2014/main" id="{E683DBE3-DCA5-4538-A253-E60ED2C4B6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55905" y="4174893"/>
            <a:ext cx="1714500" cy="529829"/>
          </a:xfrm>
        </p:spPr>
        <p:txBody>
          <a:bodyPr wrap="square"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825">
                <a:solidFill>
                  <a:schemeClr val="tx1"/>
                </a:solidFill>
              </a:defRPr>
            </a:lvl1pPr>
            <a:lvl2pPr marL="342900" indent="0">
              <a:buNone/>
              <a:defRPr lang="fr-FR" sz="825"/>
            </a:lvl2pPr>
            <a:lvl3pPr marL="685800" indent="0">
              <a:buNone/>
              <a:defRPr lang="fr-FR" sz="825"/>
            </a:lvl3pPr>
            <a:lvl4pPr marL="1028700" indent="0">
              <a:buNone/>
              <a:defRPr lang="fr-FR" sz="825"/>
            </a:lvl4pPr>
            <a:lvl5pPr marL="1371600" indent="0">
              <a:buNone/>
              <a:defRPr lang="fr-FR" sz="825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32" name="Espace réservé du texte 17">
            <a:extLst>
              <a:ext uri="{FF2B5EF4-FFF2-40B4-BE49-F238E27FC236}">
                <a16:creationId xmlns:a16="http://schemas.microsoft.com/office/drawing/2014/main" id="{B373CF34-717A-BA57-91E4-2577FD317FE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393688" y="1281779"/>
            <a:ext cx="603504" cy="603504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500" cap="all" baseline="0">
                <a:solidFill>
                  <a:schemeClr val="accent4"/>
                </a:solidFill>
              </a:defRPr>
            </a:lvl1pPr>
            <a:lvl2pPr marL="342900" indent="0" algn="ctr">
              <a:buNone/>
              <a:defRPr lang="fr-FR"/>
            </a:lvl2pPr>
            <a:lvl3pPr marL="685800" indent="0" algn="ctr">
              <a:buNone/>
              <a:defRPr lang="fr-FR"/>
            </a:lvl3pPr>
            <a:lvl4pPr marL="1028700" indent="0" algn="ctr">
              <a:buNone/>
              <a:defRPr lang="fr-FR"/>
            </a:lvl4pPr>
            <a:lvl5pPr marL="1371600" indent="0" algn="ctr">
              <a:buNone/>
              <a:defRPr lang="fr-FR"/>
            </a:lvl5pPr>
          </a:lstStyle>
          <a:p>
            <a:pPr lvl="0" rtl="0"/>
            <a:r>
              <a:rPr lang="fr-FR"/>
              <a:t>T1</a:t>
            </a:r>
          </a:p>
        </p:txBody>
      </p:sp>
      <p:sp>
        <p:nvSpPr>
          <p:cNvPr id="33" name="Espace réservé du texte 17">
            <a:extLst>
              <a:ext uri="{FF2B5EF4-FFF2-40B4-BE49-F238E27FC236}">
                <a16:creationId xmlns:a16="http://schemas.microsoft.com/office/drawing/2014/main" id="{411A0259-BEF2-E04F-DD42-1C1A80D357D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93688" y="2140876"/>
            <a:ext cx="603504" cy="603504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500" cap="all" baseline="0">
                <a:solidFill>
                  <a:schemeClr val="accent5"/>
                </a:solidFill>
              </a:defRPr>
            </a:lvl1pPr>
            <a:lvl2pPr marL="342900" indent="0" algn="ctr">
              <a:buNone/>
              <a:defRPr lang="fr-FR"/>
            </a:lvl2pPr>
            <a:lvl3pPr marL="685800" indent="0" algn="ctr">
              <a:buNone/>
              <a:defRPr lang="fr-FR"/>
            </a:lvl3pPr>
            <a:lvl4pPr marL="1028700" indent="0" algn="ctr">
              <a:buNone/>
              <a:defRPr lang="fr-FR"/>
            </a:lvl4pPr>
            <a:lvl5pPr marL="1371600" indent="0" algn="ctr">
              <a:buNone/>
              <a:defRPr lang="fr-FR"/>
            </a:lvl5pPr>
          </a:lstStyle>
          <a:p>
            <a:pPr lvl="0" rtl="0"/>
            <a:r>
              <a:rPr lang="fr-FR"/>
              <a:t>T2</a:t>
            </a:r>
          </a:p>
        </p:txBody>
      </p:sp>
      <p:sp>
        <p:nvSpPr>
          <p:cNvPr id="34" name="Espace réservé du texte 17">
            <a:extLst>
              <a:ext uri="{FF2B5EF4-FFF2-40B4-BE49-F238E27FC236}">
                <a16:creationId xmlns:a16="http://schemas.microsoft.com/office/drawing/2014/main" id="{44B6D202-4D05-9FD2-4B6F-3D8B92934EE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93688" y="2991531"/>
            <a:ext cx="603504" cy="603504"/>
          </a:xfrm>
          <a:prstGeom prst="ellipse">
            <a:avLst/>
          </a:prstGeom>
          <a:ln w="38100">
            <a:solidFill>
              <a:schemeClr val="accent6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500" cap="all" baseline="0">
                <a:solidFill>
                  <a:schemeClr val="accent6"/>
                </a:solidFill>
              </a:defRPr>
            </a:lvl1pPr>
            <a:lvl2pPr marL="342900" indent="0" algn="ctr">
              <a:buNone/>
              <a:defRPr lang="fr-FR"/>
            </a:lvl2pPr>
            <a:lvl3pPr marL="685800" indent="0" algn="ctr">
              <a:buNone/>
              <a:defRPr lang="fr-FR"/>
            </a:lvl3pPr>
            <a:lvl4pPr marL="1028700" indent="0" algn="ctr">
              <a:buNone/>
              <a:defRPr lang="fr-FR"/>
            </a:lvl4pPr>
            <a:lvl5pPr marL="1371600" indent="0" algn="ctr">
              <a:buNone/>
              <a:defRPr lang="fr-FR"/>
            </a:lvl5pPr>
          </a:lstStyle>
          <a:p>
            <a:pPr lvl="0" rtl="0"/>
            <a:r>
              <a:rPr lang="fr-FR"/>
              <a:t>T3</a:t>
            </a:r>
          </a:p>
        </p:txBody>
      </p:sp>
      <p:sp>
        <p:nvSpPr>
          <p:cNvPr id="35" name="Espace réservé du texte 17">
            <a:extLst>
              <a:ext uri="{FF2B5EF4-FFF2-40B4-BE49-F238E27FC236}">
                <a16:creationId xmlns:a16="http://schemas.microsoft.com/office/drawing/2014/main" id="{1A4D00E5-D3FF-BC23-98FB-5B61AEFB323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93688" y="3842186"/>
            <a:ext cx="603504" cy="603504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500" cap="all" baseline="0">
                <a:solidFill>
                  <a:schemeClr val="accent3"/>
                </a:solidFill>
              </a:defRPr>
            </a:lvl1pPr>
            <a:lvl2pPr marL="342900" indent="0" algn="ctr">
              <a:buNone/>
              <a:defRPr lang="fr-FR"/>
            </a:lvl2pPr>
            <a:lvl3pPr marL="685800" indent="0" algn="ctr">
              <a:buNone/>
              <a:defRPr lang="fr-FR"/>
            </a:lvl3pPr>
            <a:lvl4pPr marL="1028700" indent="0" algn="ctr">
              <a:buNone/>
              <a:defRPr lang="fr-FR"/>
            </a:lvl4pPr>
            <a:lvl5pPr marL="1371600" indent="0" algn="ctr">
              <a:buNone/>
              <a:defRPr lang="fr-FR"/>
            </a:lvl5pPr>
          </a:lstStyle>
          <a:p>
            <a:pPr lvl="0" rtl="0"/>
            <a:r>
              <a:rPr lang="fr-FR"/>
              <a:t>T4</a:t>
            </a:r>
          </a:p>
        </p:txBody>
      </p:sp>
      <p:sp>
        <p:nvSpPr>
          <p:cNvPr id="54" name="Espace réservé du texte 48">
            <a:extLst>
              <a:ext uri="{FF2B5EF4-FFF2-40B4-BE49-F238E27FC236}">
                <a16:creationId xmlns:a16="http://schemas.microsoft.com/office/drawing/2014/main" id="{58782C77-F426-4586-AF09-D07E1E8737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73425" y="1332073"/>
            <a:ext cx="1714500" cy="226640"/>
          </a:xfrm>
        </p:spPr>
        <p:txBody>
          <a:bodyPr rtlCol="0">
            <a:noAutofit/>
          </a:bodyPr>
          <a:lstStyle>
            <a:lvl1pPr marL="0" indent="0">
              <a:buNone/>
              <a:defRPr lang="fr-FR" sz="1350" b="1" cap="all" baseline="0">
                <a:solidFill>
                  <a:schemeClr val="accent4"/>
                </a:solidFill>
                <a:latin typeface="+mj-lt"/>
              </a:defRPr>
            </a:lvl1pPr>
            <a:lvl2pPr marL="342900" indent="0">
              <a:buNone/>
              <a:defRPr lang="fr-FR" sz="1350"/>
            </a:lvl2pPr>
            <a:lvl3pPr marL="685800" indent="0">
              <a:buNone/>
              <a:defRPr lang="fr-FR" sz="1350"/>
            </a:lvl3pPr>
            <a:lvl4pPr marL="1028700" indent="0">
              <a:buNone/>
              <a:defRPr lang="fr-FR" sz="1350"/>
            </a:lvl4pPr>
            <a:lvl5pPr marL="1371600" indent="0">
              <a:buNone/>
              <a:defRPr lang="fr-FR" sz="1350"/>
            </a:lvl5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55" name="Espace réservé du texte 50">
            <a:extLst>
              <a:ext uri="{FF2B5EF4-FFF2-40B4-BE49-F238E27FC236}">
                <a16:creationId xmlns:a16="http://schemas.microsoft.com/office/drawing/2014/main" id="{E04DA729-6A59-4BC5-8955-DF4D12F125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3425" y="1583531"/>
            <a:ext cx="1714500" cy="529829"/>
          </a:xfrm>
        </p:spPr>
        <p:txBody>
          <a:bodyPr wrap="square"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825">
                <a:solidFill>
                  <a:schemeClr val="tx1"/>
                </a:solidFill>
              </a:defRPr>
            </a:lvl1pPr>
            <a:lvl2pPr marL="342900" indent="0">
              <a:buNone/>
              <a:defRPr lang="fr-FR" sz="825"/>
            </a:lvl2pPr>
            <a:lvl3pPr marL="685800" indent="0">
              <a:buNone/>
              <a:defRPr lang="fr-FR" sz="825"/>
            </a:lvl3pPr>
            <a:lvl4pPr marL="1028700" indent="0">
              <a:buNone/>
              <a:defRPr lang="fr-FR" sz="825"/>
            </a:lvl4pPr>
            <a:lvl5pPr marL="1371600" indent="0">
              <a:buNone/>
              <a:defRPr lang="fr-FR" sz="825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60" name="Espace réservé du texte 48">
            <a:extLst>
              <a:ext uri="{FF2B5EF4-FFF2-40B4-BE49-F238E27FC236}">
                <a16:creationId xmlns:a16="http://schemas.microsoft.com/office/drawing/2014/main" id="{82EA5B58-66CC-4197-BAC3-D0A39558DB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73425" y="2186054"/>
            <a:ext cx="1714500" cy="226640"/>
          </a:xfrm>
        </p:spPr>
        <p:txBody>
          <a:bodyPr rtlCol="0">
            <a:noAutofit/>
          </a:bodyPr>
          <a:lstStyle>
            <a:lvl1pPr marL="0" indent="0">
              <a:buNone/>
              <a:defRPr lang="fr-FR" sz="1350" b="1" cap="all" baseline="0">
                <a:solidFill>
                  <a:schemeClr val="accent5"/>
                </a:solidFill>
                <a:latin typeface="+mj-lt"/>
              </a:defRPr>
            </a:lvl1pPr>
            <a:lvl2pPr marL="342900" indent="0">
              <a:buNone/>
              <a:defRPr lang="fr-FR" sz="1350"/>
            </a:lvl2pPr>
            <a:lvl3pPr marL="685800" indent="0">
              <a:buNone/>
              <a:defRPr lang="fr-FR" sz="1350"/>
            </a:lvl3pPr>
            <a:lvl4pPr marL="1028700" indent="0">
              <a:buNone/>
              <a:defRPr lang="fr-FR" sz="1350"/>
            </a:lvl4pPr>
            <a:lvl5pPr marL="1371600" indent="0">
              <a:buNone/>
              <a:defRPr lang="fr-FR" sz="1350"/>
            </a:lvl5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61" name="Espace réservé du texte 50">
            <a:extLst>
              <a:ext uri="{FF2B5EF4-FFF2-40B4-BE49-F238E27FC236}">
                <a16:creationId xmlns:a16="http://schemas.microsoft.com/office/drawing/2014/main" id="{B76C47B4-A585-4CAC-933A-2E6D1938D1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73425" y="2441107"/>
            <a:ext cx="1714500" cy="529829"/>
          </a:xfrm>
        </p:spPr>
        <p:txBody>
          <a:bodyPr wrap="square"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825">
                <a:solidFill>
                  <a:schemeClr val="tx1"/>
                </a:solidFill>
              </a:defRPr>
            </a:lvl1pPr>
            <a:lvl2pPr marL="342900" indent="0">
              <a:buNone/>
              <a:defRPr lang="fr-FR" sz="825"/>
            </a:lvl2pPr>
            <a:lvl3pPr marL="685800" indent="0">
              <a:buNone/>
              <a:defRPr lang="fr-FR" sz="825"/>
            </a:lvl3pPr>
            <a:lvl4pPr marL="1028700" indent="0">
              <a:buNone/>
              <a:defRPr lang="fr-FR" sz="825"/>
            </a:lvl4pPr>
            <a:lvl5pPr marL="1371600" indent="0">
              <a:buNone/>
              <a:defRPr lang="fr-FR" sz="825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66" name="Espace réservé du texte 48">
            <a:extLst>
              <a:ext uri="{FF2B5EF4-FFF2-40B4-BE49-F238E27FC236}">
                <a16:creationId xmlns:a16="http://schemas.microsoft.com/office/drawing/2014/main" id="{D4D4EE7B-E029-47B3-BC18-D53E810711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73425" y="3043490"/>
            <a:ext cx="1714500" cy="226640"/>
          </a:xfrm>
        </p:spPr>
        <p:txBody>
          <a:bodyPr rtlCol="0">
            <a:noAutofit/>
          </a:bodyPr>
          <a:lstStyle>
            <a:lvl1pPr marL="0" indent="0">
              <a:buNone/>
              <a:defRPr lang="fr-FR" sz="1350" b="1" cap="all" baseline="0">
                <a:solidFill>
                  <a:schemeClr val="accent6"/>
                </a:solidFill>
                <a:latin typeface="+mj-lt"/>
              </a:defRPr>
            </a:lvl1pPr>
            <a:lvl2pPr marL="342900" indent="0">
              <a:buNone/>
              <a:defRPr lang="fr-FR" sz="1350"/>
            </a:lvl2pPr>
            <a:lvl3pPr marL="685800" indent="0">
              <a:buNone/>
              <a:defRPr lang="fr-FR" sz="1350"/>
            </a:lvl3pPr>
            <a:lvl4pPr marL="1028700" indent="0">
              <a:buNone/>
              <a:defRPr lang="fr-FR" sz="1350"/>
            </a:lvl4pPr>
            <a:lvl5pPr marL="1371600" indent="0">
              <a:buNone/>
              <a:defRPr lang="fr-FR" sz="1350"/>
            </a:lvl5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67" name="Espace réservé du texte 50">
            <a:extLst>
              <a:ext uri="{FF2B5EF4-FFF2-40B4-BE49-F238E27FC236}">
                <a16:creationId xmlns:a16="http://schemas.microsoft.com/office/drawing/2014/main" id="{C088BE45-14DC-4551-A5FC-93D0BA9918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73425" y="3294443"/>
            <a:ext cx="1714500" cy="529829"/>
          </a:xfrm>
        </p:spPr>
        <p:txBody>
          <a:bodyPr wrap="square"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825">
                <a:solidFill>
                  <a:schemeClr val="tx1"/>
                </a:solidFill>
              </a:defRPr>
            </a:lvl1pPr>
            <a:lvl2pPr marL="342900" indent="0">
              <a:buNone/>
              <a:defRPr lang="fr-FR" sz="825"/>
            </a:lvl2pPr>
            <a:lvl3pPr marL="685800" indent="0">
              <a:buNone/>
              <a:defRPr lang="fr-FR" sz="825"/>
            </a:lvl3pPr>
            <a:lvl4pPr marL="1028700" indent="0">
              <a:buNone/>
              <a:defRPr lang="fr-FR" sz="825"/>
            </a:lvl4pPr>
            <a:lvl5pPr marL="1371600" indent="0">
              <a:buNone/>
              <a:defRPr lang="fr-FR" sz="825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72" name="Espace réservé du texte 48">
            <a:extLst>
              <a:ext uri="{FF2B5EF4-FFF2-40B4-BE49-F238E27FC236}">
                <a16:creationId xmlns:a16="http://schemas.microsoft.com/office/drawing/2014/main" id="{6F8B9E2C-BE06-4536-A348-4640A2DA1B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73425" y="3923940"/>
            <a:ext cx="1714500" cy="226640"/>
          </a:xfrm>
        </p:spPr>
        <p:txBody>
          <a:bodyPr rtlCol="0">
            <a:noAutofit/>
          </a:bodyPr>
          <a:lstStyle>
            <a:lvl1pPr marL="0" indent="0">
              <a:buNone/>
              <a:defRPr lang="fr-FR" sz="1350" b="1" cap="all" baseline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lang="fr-FR" sz="1350"/>
            </a:lvl2pPr>
            <a:lvl3pPr marL="685800" indent="0">
              <a:buNone/>
              <a:defRPr lang="fr-FR" sz="1350"/>
            </a:lvl3pPr>
            <a:lvl4pPr marL="1028700" indent="0">
              <a:buNone/>
              <a:defRPr lang="fr-FR" sz="1350"/>
            </a:lvl4pPr>
            <a:lvl5pPr marL="1371600" indent="0">
              <a:buNone/>
              <a:defRPr lang="fr-FR" sz="1350"/>
            </a:lvl5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73" name="Espace réservé du texte 50">
            <a:extLst>
              <a:ext uri="{FF2B5EF4-FFF2-40B4-BE49-F238E27FC236}">
                <a16:creationId xmlns:a16="http://schemas.microsoft.com/office/drawing/2014/main" id="{B9A57CE7-FAE2-490F-A8F8-402B5F3A74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73425" y="4174893"/>
            <a:ext cx="1714500" cy="529829"/>
          </a:xfrm>
        </p:spPr>
        <p:txBody>
          <a:bodyPr wrap="square"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825">
                <a:solidFill>
                  <a:schemeClr val="tx1"/>
                </a:solidFill>
              </a:defRPr>
            </a:lvl1pPr>
            <a:lvl2pPr marL="342900" indent="0">
              <a:buNone/>
              <a:defRPr lang="fr-FR" sz="825"/>
            </a:lvl2pPr>
            <a:lvl3pPr marL="685800" indent="0">
              <a:buNone/>
              <a:defRPr lang="fr-FR" sz="825"/>
            </a:lvl3pPr>
            <a:lvl4pPr marL="1028700" indent="0">
              <a:buNone/>
              <a:defRPr lang="fr-FR" sz="825"/>
            </a:lvl4pPr>
            <a:lvl5pPr marL="1371600" indent="0">
              <a:buNone/>
              <a:defRPr lang="fr-FR" sz="825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332820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44">
          <p15:clr>
            <a:srgbClr val="FBAE40"/>
          </p15:clr>
        </p15:guide>
        <p15:guide id="2" pos="5112">
          <p15:clr>
            <a:srgbClr val="FBAE40"/>
          </p15:clr>
        </p15:guide>
        <p15:guide id="4" pos="5256">
          <p15:clr>
            <a:srgbClr val="5ACBF0"/>
          </p15:clr>
        </p15:guide>
        <p15:guide id="5" pos="4968">
          <p15:clr>
            <a:srgbClr val="5ACBF0"/>
          </p15:clr>
        </p15:guide>
        <p15:guide id="6" pos="2688">
          <p15:clr>
            <a:srgbClr val="5ACBF0"/>
          </p15:clr>
        </p15:guide>
        <p15:guide id="7" pos="2400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EB4B-10B6-46E0-8258-062B59C27CA3}" type="datetime1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CF58-CEB6-4E7F-A006-1E9D342111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24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EAC0-2333-437E-BDA6-18D3CC6828E3}" type="datetime1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CF58-CEB6-4E7F-A006-1E9D342111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68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E3E6-9D30-4FE9-9983-6B1782988A87}" type="datetime1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CF58-CEB6-4E7F-A006-1E9D342111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6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1978533"/>
            <a:ext cx="3203828" cy="23264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1978533"/>
            <a:ext cx="3202685" cy="23264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ADFD-F959-425B-A2E7-6E82418A2E9F}" type="datetime1">
              <a:rPr lang="en-US" smtClean="0"/>
              <a:t>11/13/2025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CF58-CEB6-4E7F-A006-1E9D342111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14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2357438"/>
            <a:ext cx="3202686" cy="19475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2357438"/>
            <a:ext cx="3190113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313F-93E9-4A38-B5DB-5BC3C962D9E7}" type="datetime1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CF58-CEB6-4E7F-A006-1E9D3421117A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4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4126-B73D-4E42-A700-7B4D9582123E}" type="datetime1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CF58-CEB6-4E7F-A006-1E9D342111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7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4000" y="-2"/>
            <a:ext cx="9152001" cy="5148001"/>
          </a:xfrm>
          <a:custGeom>
            <a:avLst/>
            <a:gdLst/>
            <a:ahLst/>
            <a:cxnLst/>
            <a:rect l="l" t="t" r="r" b="b"/>
            <a:pathLst>
              <a:path w="7772400" h="4371975" extrusionOk="0">
                <a:moveTo>
                  <a:pt x="0" y="0"/>
                </a:moveTo>
                <a:lnTo>
                  <a:pt x="0" y="4371975"/>
                </a:lnTo>
                <a:lnTo>
                  <a:pt x="7772400" y="4371975"/>
                </a:lnTo>
                <a:lnTo>
                  <a:pt x="7772400" y="0"/>
                </a:lnTo>
                <a:close/>
                <a:moveTo>
                  <a:pt x="7561770" y="3872538"/>
                </a:moveTo>
                <a:cubicBezTo>
                  <a:pt x="7561770" y="4032112"/>
                  <a:pt x="7432410" y="4161473"/>
                  <a:pt x="7272836" y="4161473"/>
                </a:cubicBezTo>
                <a:lnTo>
                  <a:pt x="499564" y="4161473"/>
                </a:lnTo>
                <a:cubicBezTo>
                  <a:pt x="339990" y="4161473"/>
                  <a:pt x="210630" y="4032112"/>
                  <a:pt x="210630" y="3872538"/>
                </a:cubicBezTo>
                <a:lnTo>
                  <a:pt x="210630" y="499437"/>
                </a:lnTo>
                <a:cubicBezTo>
                  <a:pt x="210630" y="339863"/>
                  <a:pt x="339990" y="210502"/>
                  <a:pt x="499564" y="210502"/>
                </a:cubicBezTo>
                <a:lnTo>
                  <a:pt x="7272836" y="210503"/>
                </a:lnTo>
                <a:cubicBezTo>
                  <a:pt x="7432410" y="210502"/>
                  <a:pt x="7561770" y="339863"/>
                  <a:pt x="7561770" y="4994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291500" y="2079575"/>
            <a:ext cx="50676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1291500" y="1012925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291500" y="3741725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83D4-7076-4E3F-B60A-40BC99E30505}" type="datetime1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CF58-CEB6-4E7F-A006-1E9D342111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27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F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3504" y="1682871"/>
            <a:ext cx="3364992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603504"/>
            <a:ext cx="361188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7F7E-69DF-4A1F-9E4F-4FCCA1E6E264}" type="datetime1">
              <a:rPr lang="en-US" smtClean="0"/>
              <a:t>11/13/2025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CF58-CEB6-4E7F-A006-1E9D342111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4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F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6392" y="1682871"/>
            <a:ext cx="3371249" cy="85098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51435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ADB0B66-FAB9-40BF-A4D9-9F21CBD86382}" type="datetime1">
              <a:rPr lang="en-US" smtClean="0"/>
              <a:t>11/13/2025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CF58-CEB6-4E7F-A006-1E9D342111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58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5CF8-98FC-4FF3-86BC-A4D1F1EE590F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CF58-CEB6-4E7F-A006-1E9D342111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92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702945"/>
            <a:ext cx="973956" cy="373761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702945"/>
            <a:ext cx="4648867" cy="373761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30F1-1FBC-45B7-A71A-D7D399E5AF58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CF58-CEB6-4E7F-A006-1E9D342111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4000" y="-2"/>
            <a:ext cx="9152001" cy="5148001"/>
          </a:xfrm>
          <a:custGeom>
            <a:avLst/>
            <a:gdLst/>
            <a:ahLst/>
            <a:cxnLst/>
            <a:rect l="l" t="t" r="r" b="b"/>
            <a:pathLst>
              <a:path w="7772400" h="4371975" extrusionOk="0">
                <a:moveTo>
                  <a:pt x="0" y="0"/>
                </a:moveTo>
                <a:lnTo>
                  <a:pt x="0" y="4371975"/>
                </a:lnTo>
                <a:lnTo>
                  <a:pt x="7772400" y="4371975"/>
                </a:lnTo>
                <a:lnTo>
                  <a:pt x="7772400" y="0"/>
                </a:lnTo>
                <a:close/>
                <a:moveTo>
                  <a:pt x="7561770" y="3872538"/>
                </a:moveTo>
                <a:cubicBezTo>
                  <a:pt x="7561770" y="4032112"/>
                  <a:pt x="7432410" y="4161473"/>
                  <a:pt x="7272836" y="4161473"/>
                </a:cubicBezTo>
                <a:lnTo>
                  <a:pt x="499564" y="4161473"/>
                </a:lnTo>
                <a:cubicBezTo>
                  <a:pt x="339990" y="4161473"/>
                  <a:pt x="210630" y="4032112"/>
                  <a:pt x="210630" y="3872538"/>
                </a:cubicBezTo>
                <a:lnTo>
                  <a:pt x="210630" y="499437"/>
                </a:lnTo>
                <a:cubicBezTo>
                  <a:pt x="210630" y="339863"/>
                  <a:pt x="339990" y="210502"/>
                  <a:pt x="499564" y="210502"/>
                </a:cubicBezTo>
                <a:lnTo>
                  <a:pt x="7272836" y="210503"/>
                </a:lnTo>
                <a:cubicBezTo>
                  <a:pt x="7432410" y="210502"/>
                  <a:pt x="7561770" y="339863"/>
                  <a:pt x="7561770" y="4994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cxnSp>
        <p:nvCxnSpPr>
          <p:cNvPr id="31" name="Google Shape;31;p6"/>
          <p:cNvCxnSpPr/>
          <p:nvPr/>
        </p:nvCxnSpPr>
        <p:spPr>
          <a:xfrm>
            <a:off x="832504" y="422206"/>
            <a:ext cx="482400" cy="0"/>
          </a:xfrm>
          <a:prstGeom prst="straightConnector1">
            <a:avLst/>
          </a:prstGeom>
          <a:noFill/>
          <a:ln w="285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-4000" y="-2"/>
            <a:ext cx="9152001" cy="5148001"/>
          </a:xfrm>
          <a:custGeom>
            <a:avLst/>
            <a:gdLst/>
            <a:ahLst/>
            <a:cxnLst/>
            <a:rect l="l" t="t" r="r" b="b"/>
            <a:pathLst>
              <a:path w="7772400" h="4371975" extrusionOk="0">
                <a:moveTo>
                  <a:pt x="0" y="0"/>
                </a:moveTo>
                <a:lnTo>
                  <a:pt x="0" y="4371975"/>
                </a:lnTo>
                <a:lnTo>
                  <a:pt x="7772400" y="4371975"/>
                </a:lnTo>
                <a:lnTo>
                  <a:pt x="7772400" y="0"/>
                </a:lnTo>
                <a:close/>
                <a:moveTo>
                  <a:pt x="7561770" y="3872538"/>
                </a:moveTo>
                <a:cubicBezTo>
                  <a:pt x="7561770" y="4032112"/>
                  <a:pt x="7432410" y="4161473"/>
                  <a:pt x="7272836" y="4161473"/>
                </a:cubicBezTo>
                <a:lnTo>
                  <a:pt x="499564" y="4161473"/>
                </a:lnTo>
                <a:cubicBezTo>
                  <a:pt x="339990" y="4161473"/>
                  <a:pt x="210630" y="4032112"/>
                  <a:pt x="210630" y="3872538"/>
                </a:cubicBezTo>
                <a:lnTo>
                  <a:pt x="210630" y="499437"/>
                </a:lnTo>
                <a:cubicBezTo>
                  <a:pt x="210630" y="339863"/>
                  <a:pt x="339990" y="210502"/>
                  <a:pt x="499564" y="210502"/>
                </a:cubicBezTo>
                <a:lnTo>
                  <a:pt x="7272836" y="210503"/>
                </a:lnTo>
                <a:cubicBezTo>
                  <a:pt x="7432410" y="210502"/>
                  <a:pt x="7561770" y="339863"/>
                  <a:pt x="7561770" y="4994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7"/>
          <p:cNvCxnSpPr/>
          <p:nvPr/>
        </p:nvCxnSpPr>
        <p:spPr>
          <a:xfrm>
            <a:off x="832504" y="422206"/>
            <a:ext cx="482400" cy="0"/>
          </a:xfrm>
          <a:prstGeom prst="straightConnector1">
            <a:avLst/>
          </a:prstGeom>
          <a:noFill/>
          <a:ln w="285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-4000" y="-2"/>
            <a:ext cx="9152001" cy="5148001"/>
          </a:xfrm>
          <a:custGeom>
            <a:avLst/>
            <a:gdLst/>
            <a:ahLst/>
            <a:cxnLst/>
            <a:rect l="l" t="t" r="r" b="b"/>
            <a:pathLst>
              <a:path w="7772400" h="4371975" extrusionOk="0">
                <a:moveTo>
                  <a:pt x="0" y="0"/>
                </a:moveTo>
                <a:lnTo>
                  <a:pt x="0" y="4371975"/>
                </a:lnTo>
                <a:lnTo>
                  <a:pt x="7772400" y="4371975"/>
                </a:lnTo>
                <a:lnTo>
                  <a:pt x="7772400" y="0"/>
                </a:lnTo>
                <a:close/>
                <a:moveTo>
                  <a:pt x="7561770" y="3872538"/>
                </a:moveTo>
                <a:cubicBezTo>
                  <a:pt x="7561770" y="4032112"/>
                  <a:pt x="7432410" y="4161473"/>
                  <a:pt x="7272836" y="4161473"/>
                </a:cubicBezTo>
                <a:lnTo>
                  <a:pt x="499564" y="4161473"/>
                </a:lnTo>
                <a:cubicBezTo>
                  <a:pt x="339990" y="4161473"/>
                  <a:pt x="210630" y="4032112"/>
                  <a:pt x="210630" y="3872538"/>
                </a:cubicBezTo>
                <a:lnTo>
                  <a:pt x="210630" y="499437"/>
                </a:lnTo>
                <a:cubicBezTo>
                  <a:pt x="210630" y="339863"/>
                  <a:pt x="339990" y="210502"/>
                  <a:pt x="499564" y="210502"/>
                </a:cubicBezTo>
                <a:lnTo>
                  <a:pt x="7272836" y="210503"/>
                </a:lnTo>
                <a:cubicBezTo>
                  <a:pt x="7432410" y="210502"/>
                  <a:pt x="7561770" y="339863"/>
                  <a:pt x="7561770" y="4994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1768550" y="1307100"/>
            <a:ext cx="5607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-4000" y="-2"/>
            <a:ext cx="9152001" cy="5148001"/>
          </a:xfrm>
          <a:custGeom>
            <a:avLst/>
            <a:gdLst/>
            <a:ahLst/>
            <a:cxnLst/>
            <a:rect l="l" t="t" r="r" b="b"/>
            <a:pathLst>
              <a:path w="7772400" h="4371975" extrusionOk="0">
                <a:moveTo>
                  <a:pt x="0" y="0"/>
                </a:moveTo>
                <a:lnTo>
                  <a:pt x="0" y="4371975"/>
                </a:lnTo>
                <a:lnTo>
                  <a:pt x="7772400" y="4371975"/>
                </a:lnTo>
                <a:lnTo>
                  <a:pt x="7772400" y="0"/>
                </a:lnTo>
                <a:close/>
                <a:moveTo>
                  <a:pt x="7561770" y="3872538"/>
                </a:moveTo>
                <a:cubicBezTo>
                  <a:pt x="7561770" y="4032112"/>
                  <a:pt x="7432410" y="4161473"/>
                  <a:pt x="7272836" y="4161473"/>
                </a:cubicBezTo>
                <a:lnTo>
                  <a:pt x="499564" y="4161473"/>
                </a:lnTo>
                <a:cubicBezTo>
                  <a:pt x="339990" y="4161473"/>
                  <a:pt x="210630" y="4032112"/>
                  <a:pt x="210630" y="3872538"/>
                </a:cubicBezTo>
                <a:lnTo>
                  <a:pt x="210630" y="499437"/>
                </a:lnTo>
                <a:cubicBezTo>
                  <a:pt x="210630" y="339863"/>
                  <a:pt x="339990" y="210502"/>
                  <a:pt x="499564" y="210502"/>
                </a:cubicBezTo>
                <a:lnTo>
                  <a:pt x="7272836" y="210503"/>
                </a:lnTo>
                <a:cubicBezTo>
                  <a:pt x="7432410" y="210502"/>
                  <a:pt x="7561770" y="339863"/>
                  <a:pt x="7561770" y="4994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135550" y="1655488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135550" y="281691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pic" idx="2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BF"/>
          </a:p>
        </p:txBody>
      </p:sp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-4000" y="-2"/>
            <a:ext cx="9152001" cy="5148001"/>
          </a:xfrm>
          <a:custGeom>
            <a:avLst/>
            <a:gdLst/>
            <a:ahLst/>
            <a:cxnLst/>
            <a:rect l="l" t="t" r="r" b="b"/>
            <a:pathLst>
              <a:path w="7772400" h="4371975" extrusionOk="0">
                <a:moveTo>
                  <a:pt x="0" y="0"/>
                </a:moveTo>
                <a:lnTo>
                  <a:pt x="0" y="4371975"/>
                </a:lnTo>
                <a:lnTo>
                  <a:pt x="7772400" y="4371975"/>
                </a:lnTo>
                <a:lnTo>
                  <a:pt x="7772400" y="0"/>
                </a:lnTo>
                <a:close/>
                <a:moveTo>
                  <a:pt x="7561770" y="3872538"/>
                </a:moveTo>
                <a:cubicBezTo>
                  <a:pt x="7561770" y="4032112"/>
                  <a:pt x="7432410" y="4161473"/>
                  <a:pt x="7272836" y="4161473"/>
                </a:cubicBezTo>
                <a:lnTo>
                  <a:pt x="499564" y="4161473"/>
                </a:lnTo>
                <a:cubicBezTo>
                  <a:pt x="339990" y="4161473"/>
                  <a:pt x="210630" y="4032112"/>
                  <a:pt x="210630" y="3872538"/>
                </a:cubicBezTo>
                <a:lnTo>
                  <a:pt x="210630" y="499437"/>
                </a:lnTo>
                <a:cubicBezTo>
                  <a:pt x="210630" y="339863"/>
                  <a:pt x="339990" y="210502"/>
                  <a:pt x="499564" y="210502"/>
                </a:cubicBezTo>
                <a:lnTo>
                  <a:pt x="7272836" y="210503"/>
                </a:lnTo>
                <a:cubicBezTo>
                  <a:pt x="7432410" y="210502"/>
                  <a:pt x="7561770" y="339863"/>
                  <a:pt x="7561770" y="4994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057549"/>
            <a:ext cx="6576000" cy="17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subTitle" idx="1"/>
          </p:nvPr>
        </p:nvSpPr>
        <p:spPr>
          <a:xfrm>
            <a:off x="1284000" y="2774099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"/>
              <a:buNone/>
              <a:defRPr sz="33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"/>
              <a:buNone/>
              <a:defRPr sz="33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"/>
              <a:buNone/>
              <a:defRPr sz="33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"/>
              <a:buNone/>
              <a:defRPr sz="33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"/>
              <a:buNone/>
              <a:defRPr sz="33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"/>
              <a:buNone/>
              <a:defRPr sz="33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"/>
              <a:buNone/>
              <a:defRPr sz="33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"/>
              <a:buNone/>
              <a:defRPr sz="33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"/>
              <a:buNone/>
              <a:defRPr sz="33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●"/>
              <a:defRPr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○"/>
              <a:defRPr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■"/>
              <a:defRPr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●"/>
              <a:defRPr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○"/>
              <a:defRPr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■"/>
              <a:defRPr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●"/>
              <a:defRPr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○"/>
              <a:defRPr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■"/>
              <a:defRPr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190B616-241D-4DFE-BC2F-C001ED77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93" y="342900"/>
            <a:ext cx="8798814" cy="4732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CLIQUEZ POUR MODIFIER LE STYLE DU TITRE DE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AE909E-CC4A-4E51-BC02-B893225D2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593" y="1369219"/>
            <a:ext cx="8798814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3B6EE4-1695-4DD6-9758-84FFE963D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259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78FDAD0-21E9-42D0-8C63-C6563197FC13}" type="datetimeFigureOut">
              <a:rPr lang="fr-FR" smtClean="0"/>
              <a:t>13/11/2025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43250D-A8F9-4682-AD84-FD37BCAA6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6960" y="4767263"/>
            <a:ext cx="445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E1A788-841D-41AB-A983-152B6532F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4007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4DE3823-CC86-4AC6-95C0-DC3ECA80FD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208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ts val="750"/>
        </a:spcBef>
        <a:buNone/>
        <a:defRPr lang="fr-FR" sz="27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fr-FR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lang="fr-FR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fr-FR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fr-FR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fr-FR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fr-FR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fr-FR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fr-FR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fr-FR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fr-FR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E09DF09-A75F-48C1-B961-5661F8C490D3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fld id="{FB68CF58-CEB6-4E7F-A006-1E9D342111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3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4A91EC77-BF89-5D1A-F18A-7746FB9C4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>
            <a:extLst>
              <a:ext uri="{FF2B5EF4-FFF2-40B4-BE49-F238E27FC236}">
                <a16:creationId xmlns:a16="http://schemas.microsoft.com/office/drawing/2014/main" id="{0D28AABE-D23A-FAA5-5F7B-B2BD7CCCCBF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6726" y="1968144"/>
            <a:ext cx="8458858" cy="12999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noProof="0" dirty="0">
                <a:solidFill>
                  <a:schemeClr val="tx1"/>
                </a:solidFill>
                <a:latin typeface="Arial Nova Cond" panose="020B0506020202020204" pitchFamily="34" charset="0"/>
                <a:cs typeface="APPLE CHANCERY" panose="03020702040506060504" pitchFamily="66" charset="-79"/>
              </a:rPr>
              <a:t>Cahier des charges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chemeClr val="tx1"/>
                </a:solidFill>
                <a:latin typeface="Arial Nova Cond" panose="020B0506020202020204" pitchFamily="34" charset="0"/>
                <a:cs typeface="APPLE CHANCERY" panose="03020702040506060504" pitchFamily="66" charset="-79"/>
              </a:rPr>
              <a:t>d</a:t>
            </a:r>
            <a:r>
              <a:rPr lang="fr-FR" b="1" noProof="0" dirty="0">
                <a:solidFill>
                  <a:schemeClr val="tx1"/>
                </a:solidFill>
                <a:latin typeface="Arial Nova Cond" panose="020B0506020202020204" pitchFamily="34" charset="0"/>
                <a:cs typeface="APPLE CHANCERY" panose="03020702040506060504" pitchFamily="66" charset="-79"/>
              </a:rPr>
              <a:t>es Institutions Privées d’Enseignement Supérieur (IPES)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1400" b="1" noProof="0" dirty="0">
              <a:solidFill>
                <a:schemeClr val="tx1"/>
              </a:solidFill>
              <a:latin typeface="Arial Nova Cond" panose="020B0506020202020204" pitchFamily="34" charset="0"/>
              <a:cs typeface="APPLE CHANCERY" panose="03020702040506060504" pitchFamily="66" charset="-79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1500" noProof="0" dirty="0">
              <a:solidFill>
                <a:schemeClr val="tx1"/>
              </a:solidFill>
              <a:latin typeface="Arial Nova Cond" panose="020B0506020202020204" pitchFamily="34" charset="0"/>
              <a:cs typeface="Apple Chancery" panose="03020702040506060504" pitchFamily="66" charset="-79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C4DA004-B3EE-AEBD-FD14-8E5902439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766" y="255256"/>
            <a:ext cx="1217697" cy="14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2;p19">
            <a:extLst>
              <a:ext uri="{FF2B5EF4-FFF2-40B4-BE49-F238E27FC236}">
                <a16:creationId xmlns:a16="http://schemas.microsoft.com/office/drawing/2014/main" id="{73B71DC9-9381-17A6-27EF-F4BCD5002AAA}"/>
              </a:ext>
            </a:extLst>
          </p:cNvPr>
          <p:cNvSpPr txBox="1">
            <a:spLocks/>
          </p:cNvSpPr>
          <p:nvPr/>
        </p:nvSpPr>
        <p:spPr>
          <a:xfrm>
            <a:off x="4019550" y="3482507"/>
            <a:ext cx="4822372" cy="41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 algn="r"/>
            <a:r>
              <a:rPr lang="fr-FR" sz="2000" dirty="0">
                <a:solidFill>
                  <a:srgbClr val="002060"/>
                </a:solidFill>
                <a:latin typeface="Arial Nova Cond" panose="020B0506020202020204" pitchFamily="34" charset="0"/>
              </a:rPr>
              <a:t>Présentation des innovations aux IPES</a:t>
            </a:r>
            <a:endParaRPr lang="fr-FR" sz="1800" dirty="0">
              <a:solidFill>
                <a:srgbClr val="7030A0"/>
              </a:solidFill>
              <a:latin typeface="Arial Nova Cond" panose="020B0506020202020204" pitchFamily="34" charset="0"/>
              <a:ea typeface="Microsoft Himalaya" pitchFamily="2" charset="0"/>
              <a:cs typeface="Apple Chancery" panose="03020702040506060504" pitchFamily="66" charset="-79"/>
            </a:endParaRPr>
          </a:p>
          <a:p>
            <a:pPr marL="0" indent="0" algn="r"/>
            <a:r>
              <a:rPr lang="fr-FR" sz="1400" dirty="0">
                <a:solidFill>
                  <a:srgbClr val="002060"/>
                </a:solidFill>
                <a:latin typeface="Arial Nova Cond" panose="020B0506020202020204" pitchFamily="34" charset="0"/>
              </a:rPr>
              <a:t>Salle des actes | PSUST| UJKZ, 13 novembre </a:t>
            </a:r>
            <a:r>
              <a:rPr lang="fr-FR" sz="1400" noProof="0" dirty="0">
                <a:solidFill>
                  <a:srgbClr val="002060"/>
                </a:solidFill>
                <a:latin typeface="Arial Nova Cond" panose="020B0506020202020204" pitchFamily="34" charset="0"/>
              </a:rPr>
              <a:t>2025 </a:t>
            </a:r>
          </a:p>
          <a:p>
            <a:pPr marL="0" indent="0" algn="r"/>
            <a:r>
              <a:rPr lang="fr-FR" sz="1400" noProof="0" dirty="0">
                <a:solidFill>
                  <a:srgbClr val="002060"/>
                </a:solidFill>
                <a:latin typeface="Arial Nova Cond" panose="020B0506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979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E129BFDB-8167-950A-86D0-B9373AFEE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73104142-C4C9-67FB-FA70-7CB3A7B661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noProof="0" dirty="0">
                <a:latin typeface="Arial Nova Cond" panose="020B0506020202020204" pitchFamily="34" charset="0"/>
              </a:rPr>
              <a:t>II.- Points saillants du projet d’arrêté </a:t>
            </a: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1C5AA9D1-8554-CEA1-F850-26B2B9B1F4B4}"/>
              </a:ext>
            </a:extLst>
          </p:cNvPr>
          <p:cNvSpPr txBox="1"/>
          <p:nvPr/>
        </p:nvSpPr>
        <p:spPr>
          <a:xfrm flipH="1">
            <a:off x="266697" y="1136435"/>
            <a:ext cx="8591551" cy="371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500" b="1" dirty="0">
                <a:solidFill>
                  <a:srgbClr val="0070C0"/>
                </a:solidFill>
                <a:latin typeface="Arial Nova Cond" panose="020B0506020202020204" pitchFamily="34" charset="0"/>
              </a:rPr>
              <a:t>Innovation majeure 6 (art. 45, 46 et 48) : Autorisation d’enseigner</a:t>
            </a:r>
          </a:p>
          <a:p>
            <a:pPr algn="just"/>
            <a:endParaRPr lang="fr-FR" sz="1500" b="1" dirty="0">
              <a:latin typeface="Arial Nova Cond" panose="020B050602020202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fr-FR" sz="1600" dirty="0"/>
              <a:t>Pièce exigée : </a:t>
            </a:r>
            <a:r>
              <a:rPr lang="fr-FR" sz="1600" dirty="0">
                <a:solidFill>
                  <a:srgbClr val="C00000"/>
                </a:solidFill>
              </a:rPr>
              <a:t>certificat de pédagogie universitaire </a:t>
            </a:r>
            <a:r>
              <a:rPr lang="fr-FR" sz="1600" dirty="0"/>
              <a:t>délivré par une </a:t>
            </a:r>
            <a:r>
              <a:rPr lang="fr-FR" sz="1600" b="1" dirty="0">
                <a:solidFill>
                  <a:srgbClr val="7030A0"/>
                </a:solidFill>
              </a:rPr>
              <a:t>IESR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fr-FR" sz="16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fr-FR" sz="1600" dirty="0"/>
              <a:t>La </a:t>
            </a:r>
            <a:r>
              <a:rPr lang="fr-FR" sz="1600" dirty="0">
                <a:solidFill>
                  <a:srgbClr val="C00000"/>
                </a:solidFill>
              </a:rPr>
              <a:t>durée de validité </a:t>
            </a:r>
            <a:r>
              <a:rPr lang="fr-FR" sz="1600" dirty="0"/>
              <a:t>de l’autorisation est de cinq (5) ans à compter de la date de signature de la notification. 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fr-FR" sz="16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fr-FR" sz="1600" dirty="0"/>
              <a:t>L’autorisation d’enseigner est </a:t>
            </a:r>
            <a:r>
              <a:rPr lang="fr-FR" sz="1600" dirty="0">
                <a:solidFill>
                  <a:srgbClr val="C00000"/>
                </a:solidFill>
              </a:rPr>
              <a:t>renouvelable</a:t>
            </a:r>
            <a:r>
              <a:rPr lang="fr-FR" sz="1600" dirty="0"/>
              <a:t> à la </a:t>
            </a:r>
            <a:r>
              <a:rPr lang="fr-FR" sz="1600" dirty="0">
                <a:solidFill>
                  <a:srgbClr val="C00000"/>
                </a:solidFill>
              </a:rPr>
              <a:t>demande du requérant </a:t>
            </a:r>
            <a:r>
              <a:rPr lang="fr-FR" sz="1600" dirty="0"/>
              <a:t>(expiration, nouveau diplôme ou modification des EC enseignés).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fr-FR" sz="1600" dirty="0"/>
          </a:p>
          <a:p>
            <a:pPr marL="285750" indent="-285750" algn="just">
              <a:buFont typeface="Wingdings" pitchFamily="2" charset="2"/>
              <a:buChar char="§"/>
            </a:pPr>
            <a:endParaRPr lang="fr-FR" sz="1600" dirty="0"/>
          </a:p>
          <a:p>
            <a:pPr marL="285750" indent="-285750" algn="just">
              <a:buFont typeface="Wingdings" pitchFamily="2" charset="2"/>
              <a:buChar char="§"/>
            </a:pPr>
            <a:endParaRPr lang="fr-FR" sz="1600" dirty="0"/>
          </a:p>
          <a:p>
            <a:pPr marL="285750" indent="-285750" algn="just">
              <a:buFont typeface="Wingdings" pitchFamily="2" charset="2"/>
              <a:buChar char="§"/>
            </a:pPr>
            <a:endParaRPr lang="fr-BF" sz="1600" dirty="0"/>
          </a:p>
          <a:p>
            <a:pPr algn="just"/>
            <a:endParaRPr lang="fr-FR" sz="1800" dirty="0">
              <a:latin typeface="Arial Nova Cond" panose="020B0506020202020204" pitchFamily="34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algn="just"/>
            <a:endParaRPr lang="fr-FR" sz="15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096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19DA92A0-A072-8D1C-11AD-8D116D09F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338028F1-5FBD-BD63-602F-EEAEFB94EE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noProof="0" dirty="0">
                <a:latin typeface="Arial Nova Cond" panose="020B0506020202020204" pitchFamily="34" charset="0"/>
              </a:rPr>
              <a:t>II.- Points saillants du projet d’arrêté </a:t>
            </a: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BDD607CE-3AFE-3D07-7C59-05D15F3B0726}"/>
              </a:ext>
            </a:extLst>
          </p:cNvPr>
          <p:cNvSpPr txBox="1"/>
          <p:nvPr/>
        </p:nvSpPr>
        <p:spPr>
          <a:xfrm flipH="1">
            <a:off x="266697" y="1136435"/>
            <a:ext cx="8591551" cy="371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500" b="1" dirty="0">
                <a:solidFill>
                  <a:srgbClr val="0070C0"/>
                </a:solidFill>
                <a:latin typeface="Arial Nova Cond" panose="020B0506020202020204" pitchFamily="34" charset="0"/>
              </a:rPr>
              <a:t>Innovation majeure 7 (art. 57 et 61 et 70) : Limitation des IPES dirigées </a:t>
            </a:r>
          </a:p>
          <a:p>
            <a:pPr algn="just"/>
            <a:endParaRPr lang="fr-FR" sz="1500" b="1" dirty="0">
              <a:latin typeface="Arial Nova Cond" panose="020B0506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fr-FR" dirty="0"/>
          </a:p>
          <a:p>
            <a:pPr marL="285750" indent="-285750">
              <a:buFont typeface="Wingdings" pitchFamily="2" charset="2"/>
              <a:buChar char="q"/>
            </a:pPr>
            <a:r>
              <a:rPr lang="fr-FR" sz="1600" b="1" dirty="0">
                <a:latin typeface="+mn-lt"/>
              </a:rPr>
              <a:t>Recteur/Président d’Université &amp; DG d’Univ. </a:t>
            </a:r>
            <a:r>
              <a:rPr lang="fr-FR" sz="1600" dirty="0">
                <a:latin typeface="+mn-lt"/>
              </a:rPr>
              <a:t>: </a:t>
            </a:r>
            <a:r>
              <a:rPr lang="fr-FR" sz="1600" dirty="0">
                <a:solidFill>
                  <a:srgbClr val="C00000"/>
                </a:solidFill>
                <a:latin typeface="+mn-lt"/>
              </a:rPr>
              <a:t>1</a:t>
            </a:r>
            <a:r>
              <a:rPr lang="fr-FR" sz="1600" dirty="0">
                <a:latin typeface="+mn-lt"/>
              </a:rPr>
              <a:t> IPES à la fois </a:t>
            </a:r>
          </a:p>
          <a:p>
            <a:pPr marL="285750" indent="-285750">
              <a:buFont typeface="Wingdings" pitchFamily="2" charset="2"/>
              <a:buChar char="q"/>
            </a:pPr>
            <a:endParaRPr lang="fr-FR" sz="1600" dirty="0">
              <a:latin typeface="+mn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sz="1600" b="1" dirty="0">
                <a:latin typeface="+mn-lt"/>
              </a:rPr>
              <a:t>DG d’Institut supérieur/grande école </a:t>
            </a:r>
            <a:r>
              <a:rPr lang="fr-FR" sz="1600" dirty="0">
                <a:latin typeface="+mn-lt"/>
              </a:rPr>
              <a:t>: </a:t>
            </a:r>
            <a:r>
              <a:rPr lang="fr-FR" sz="1600" dirty="0">
                <a:solidFill>
                  <a:srgbClr val="C00000"/>
                </a:solidFill>
                <a:latin typeface="+mn-lt"/>
              </a:rPr>
              <a:t>2</a:t>
            </a:r>
            <a:r>
              <a:rPr lang="fr-FR" sz="1600" dirty="0">
                <a:latin typeface="+mn-lt"/>
              </a:rPr>
              <a:t> IPES à la fois mais situées à la condition que les IPES soient autorisées dans la </a:t>
            </a:r>
            <a:r>
              <a:rPr lang="fr-FR" sz="1600" dirty="0">
                <a:solidFill>
                  <a:srgbClr val="C00000"/>
                </a:solidFill>
                <a:latin typeface="+mn-lt"/>
              </a:rPr>
              <a:t>même province </a:t>
            </a:r>
          </a:p>
          <a:p>
            <a:pPr marL="285750" indent="-285750">
              <a:buFont typeface="Wingdings" pitchFamily="2" charset="2"/>
              <a:buChar char="q"/>
            </a:pPr>
            <a:endParaRPr lang="fr-FR" sz="15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2"/>
            </a:pPr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algn="just"/>
            <a:endParaRPr lang="fr-FR" sz="15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5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E8C2EA7A-A74E-73C7-7B9E-82F3939A5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A8D070EB-48ED-7826-0884-FF114262B7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noProof="0" dirty="0">
                <a:latin typeface="Arial Nova Cond" panose="020B0506020202020204" pitchFamily="34" charset="0"/>
              </a:rPr>
              <a:t>II.- Points saillants du projet d’arrêté </a:t>
            </a: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61123DA7-5079-0543-47DD-EAF75A38DE92}"/>
              </a:ext>
            </a:extLst>
          </p:cNvPr>
          <p:cNvSpPr txBox="1"/>
          <p:nvPr/>
        </p:nvSpPr>
        <p:spPr>
          <a:xfrm flipH="1">
            <a:off x="266697" y="1136435"/>
            <a:ext cx="8591551" cy="371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500" b="1" dirty="0">
                <a:solidFill>
                  <a:srgbClr val="0070C0"/>
                </a:solidFill>
                <a:latin typeface="Arial Nova Cond" panose="020B0506020202020204" pitchFamily="34" charset="0"/>
              </a:rPr>
              <a:t>Innovation majeure 8 (art. 81): Evaluations par des examens nationaux </a:t>
            </a:r>
          </a:p>
          <a:p>
            <a:pPr algn="just"/>
            <a:endParaRPr lang="fr-FR" sz="1500" b="1" dirty="0">
              <a:latin typeface="Arial Nova Cond" panose="020B0506020202020204" pitchFamily="34" charset="0"/>
            </a:endParaRPr>
          </a:p>
          <a:p>
            <a:pPr algn="just"/>
            <a:endParaRPr lang="fr-FR" sz="1500" b="1" dirty="0">
              <a:latin typeface="Arial Nova Cond" panose="020B0506020202020204" pitchFamily="34" charset="0"/>
            </a:endParaRPr>
          </a:p>
          <a:p>
            <a:pPr algn="just"/>
            <a:r>
              <a:rPr lang="fr-FR" dirty="0">
                <a:solidFill>
                  <a:srgbClr val="FF0000"/>
                </a:solidFill>
              </a:rPr>
              <a:t>Le succès </a:t>
            </a:r>
            <a:r>
              <a:rPr lang="fr-FR" dirty="0">
                <a:solidFill>
                  <a:schemeClr val="bg1">
                    <a:lumMod val="10000"/>
                  </a:schemeClr>
                </a:solidFill>
              </a:rPr>
              <a:t>aux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sz="2000" b="1" dirty="0">
                <a:solidFill>
                  <a:srgbClr val="00B050"/>
                </a:solidFill>
              </a:rPr>
              <a:t>examens nationaux </a:t>
            </a:r>
            <a:r>
              <a:rPr lang="fr-FR" dirty="0"/>
              <a:t>organisés </a:t>
            </a:r>
            <a:r>
              <a:rPr lang="fr-FR" dirty="0">
                <a:solidFill>
                  <a:srgbClr val="C00000"/>
                </a:solidFill>
              </a:rPr>
              <a:t>sous la tutelle </a:t>
            </a:r>
            <a:r>
              <a:rPr lang="fr-FR" dirty="0"/>
              <a:t>du MESRI est </a:t>
            </a:r>
            <a:r>
              <a:rPr lang="fr-FR" sz="1800" dirty="0">
                <a:solidFill>
                  <a:srgbClr val="942092"/>
                </a:solidFill>
              </a:rPr>
              <a:t>obligatoire</a:t>
            </a:r>
            <a:r>
              <a:rPr lang="fr-FR" dirty="0"/>
              <a:t> pour :</a:t>
            </a:r>
          </a:p>
          <a:p>
            <a:r>
              <a:rPr lang="fr-FR" dirty="0"/>
              <a:t> 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fr-FR" sz="1600" dirty="0"/>
              <a:t>l’obtention de la </a:t>
            </a:r>
            <a:r>
              <a:rPr lang="fr-FR" sz="1600" dirty="0">
                <a:solidFill>
                  <a:srgbClr val="00B050"/>
                </a:solidFill>
              </a:rPr>
              <a:t>L</a:t>
            </a:r>
            <a:r>
              <a:rPr lang="fr-FR" sz="1600" dirty="0"/>
              <a:t> (3</a:t>
            </a:r>
            <a:r>
              <a:rPr lang="fr-FR" sz="1600" baseline="30000" dirty="0"/>
              <a:t>e</a:t>
            </a:r>
            <a:r>
              <a:rPr lang="fr-FR" sz="1600" dirty="0"/>
              <a:t> année), du </a:t>
            </a:r>
            <a:r>
              <a:rPr lang="fr-FR" sz="1600" dirty="0">
                <a:solidFill>
                  <a:srgbClr val="00B050"/>
                </a:solidFill>
              </a:rPr>
              <a:t>M</a:t>
            </a:r>
            <a:r>
              <a:rPr lang="fr-FR" sz="1600" dirty="0"/>
              <a:t> (5</a:t>
            </a:r>
            <a:r>
              <a:rPr lang="fr-FR" sz="1600" baseline="30000" dirty="0"/>
              <a:t>e</a:t>
            </a:r>
            <a:r>
              <a:rPr lang="fr-FR" sz="1600" dirty="0"/>
              <a:t> année) et du </a:t>
            </a:r>
            <a:r>
              <a:rPr lang="fr-FR" sz="1600" dirty="0">
                <a:solidFill>
                  <a:srgbClr val="00B050"/>
                </a:solidFill>
              </a:rPr>
              <a:t>D</a:t>
            </a:r>
            <a:r>
              <a:rPr lang="fr-FR" sz="1600" dirty="0"/>
              <a:t> (8</a:t>
            </a:r>
            <a:r>
              <a:rPr lang="fr-FR" sz="1600" baseline="30000" dirty="0"/>
              <a:t>e</a:t>
            </a:r>
            <a:r>
              <a:rPr lang="fr-FR" sz="1600" dirty="0"/>
              <a:t> année) </a:t>
            </a:r>
            <a:r>
              <a:rPr lang="fr-FR" sz="1600" dirty="0">
                <a:solidFill>
                  <a:schemeClr val="bg1">
                    <a:lumMod val="10000"/>
                  </a:schemeClr>
                </a:solidFill>
              </a:rPr>
              <a:t>dans tous les domaines de formation des IPES</a:t>
            </a:r>
            <a:r>
              <a:rPr lang="fr-FR" sz="1600" dirty="0"/>
              <a:t> ;   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fr-FR" sz="1600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fr-FR" sz="1600" dirty="0"/>
              <a:t>le </a:t>
            </a:r>
            <a:r>
              <a:rPr lang="fr-FR" sz="1600" dirty="0">
                <a:solidFill>
                  <a:srgbClr val="00B050"/>
                </a:solidFill>
              </a:rPr>
              <a:t>passage annuel à toute classe supérieure</a:t>
            </a:r>
            <a:r>
              <a:rPr lang="fr-FR" sz="1600" dirty="0"/>
              <a:t>, depuis la première année de Licence (L1) jusqu’à la deuxième année de Doctorat d’État (D2) dans les </a:t>
            </a:r>
            <a:r>
              <a:rPr lang="fr-FR" sz="1600" dirty="0">
                <a:solidFill>
                  <a:schemeClr val="tx1"/>
                </a:solidFill>
              </a:rPr>
              <a:t>offres de formation relevant des </a:t>
            </a:r>
            <a:r>
              <a:rPr lang="fr-FR" sz="1800" dirty="0">
                <a:solidFill>
                  <a:srgbClr val="C00000"/>
                </a:solidFill>
              </a:rPr>
              <a:t>sciences de la santé</a:t>
            </a:r>
            <a:r>
              <a:rPr lang="fr-FR" sz="1600" dirty="0"/>
              <a:t>.</a:t>
            </a:r>
          </a:p>
          <a:p>
            <a:pPr algn="just"/>
            <a:endParaRPr lang="fr-FR" sz="1600" dirty="0">
              <a:latin typeface="Arial Nova Cond" panose="020B0506020202020204" pitchFamily="34" charset="0"/>
            </a:endParaRPr>
          </a:p>
          <a:p>
            <a:pPr algn="just"/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algn="just"/>
            <a:endParaRPr lang="fr-FR" sz="15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071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E8C2EA7A-A74E-73C7-7B9E-82F3939A5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A8D070EB-48ED-7826-0884-FF114262B7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noProof="0" dirty="0">
                <a:latin typeface="Arial Nova Cond" panose="020B0506020202020204" pitchFamily="34" charset="0"/>
              </a:rPr>
              <a:t>II.- Points saillants du projet d’arrêté </a:t>
            </a: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61123DA7-5079-0543-47DD-EAF75A38DE92}"/>
              </a:ext>
            </a:extLst>
          </p:cNvPr>
          <p:cNvSpPr txBox="1"/>
          <p:nvPr/>
        </p:nvSpPr>
        <p:spPr>
          <a:xfrm flipH="1">
            <a:off x="266697" y="1136435"/>
            <a:ext cx="8591551" cy="371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500" b="1" dirty="0">
                <a:solidFill>
                  <a:srgbClr val="0070C0"/>
                </a:solidFill>
                <a:latin typeface="+mn-lt"/>
              </a:rPr>
              <a:t>Innovation majeure 9 (art.85 et 86) : Délibérations</a:t>
            </a:r>
          </a:p>
          <a:p>
            <a:pPr algn="just"/>
            <a:endParaRPr lang="fr-FR" sz="1500" b="1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500" b="1" dirty="0">
                <a:solidFill>
                  <a:schemeClr val="tx1"/>
                </a:solidFill>
                <a:latin typeface="+mn-lt"/>
              </a:rPr>
              <a:t>Jurys de délibération </a:t>
            </a:r>
            <a:r>
              <a:rPr lang="fr-FR" sz="1500" dirty="0">
                <a:latin typeface="+mn-lt"/>
              </a:rPr>
              <a:t>: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sz="1500" dirty="0">
                <a:solidFill>
                  <a:srgbClr val="C00000"/>
                </a:solidFill>
                <a:latin typeface="+mn-lt"/>
              </a:rPr>
              <a:t>Présidence</a:t>
            </a:r>
            <a:r>
              <a:rPr lang="fr-FR" sz="1500" dirty="0">
                <a:latin typeface="+mn-lt"/>
              </a:rPr>
              <a:t> : Enseignant Doctorat unique ou PHD;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sz="1500" dirty="0">
                <a:solidFill>
                  <a:srgbClr val="C00000"/>
                </a:solidFill>
                <a:latin typeface="+mn-lt"/>
              </a:rPr>
              <a:t>Composition</a:t>
            </a:r>
            <a:r>
              <a:rPr lang="fr-FR" sz="1500" dirty="0">
                <a:latin typeface="+mn-lt"/>
              </a:rPr>
              <a:t> : Tous les enseignants ayant assuré les cours ;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sz="1500" dirty="0">
                <a:solidFill>
                  <a:srgbClr val="C00000"/>
                </a:solidFill>
                <a:latin typeface="+mn-lt"/>
              </a:rPr>
              <a:t>Quorum</a:t>
            </a:r>
            <a:r>
              <a:rPr lang="fr-FR" sz="1500" dirty="0">
                <a:latin typeface="+mn-lt"/>
              </a:rPr>
              <a:t> :  50% des enseignants présents</a:t>
            </a:r>
          </a:p>
          <a:p>
            <a:pPr marL="342900" indent="-342900" algn="just">
              <a:buFont typeface="+mj-lt"/>
              <a:buAutoNum type="arabicPeriod"/>
            </a:pPr>
            <a:endParaRPr lang="fr-FR" sz="1500" dirty="0">
              <a:latin typeface="+mn-lt"/>
            </a:endParaRPr>
          </a:p>
          <a:p>
            <a:pPr algn="just"/>
            <a:r>
              <a:rPr lang="fr-FR" sz="1500" b="1" dirty="0">
                <a:latin typeface="+mn-lt"/>
              </a:rPr>
              <a:t>2.   Information préalable du MESRI </a:t>
            </a:r>
            <a:r>
              <a:rPr lang="fr-FR" sz="1500" dirty="0">
                <a:latin typeface="+mn-lt"/>
              </a:rPr>
              <a:t>: date de toute délibération, avec en pièces jointes, les copies de tous les relevés de notes signés par chaque enseignant chargé de cours au plus tard, </a:t>
            </a:r>
            <a:r>
              <a:rPr lang="fr-FR" sz="1500" dirty="0">
                <a:solidFill>
                  <a:srgbClr val="C00000"/>
                </a:solidFill>
                <a:latin typeface="+mn-lt"/>
              </a:rPr>
              <a:t>cinq (05) jours ouvrables à l’avance</a:t>
            </a:r>
            <a:r>
              <a:rPr lang="fr-FR" sz="1500" dirty="0">
                <a:latin typeface="+mn-lt"/>
              </a:rPr>
              <a:t>. Le ministère se réserve le droit d’effectuer des </a:t>
            </a:r>
            <a:r>
              <a:rPr lang="fr-FR" sz="1500" dirty="0">
                <a:solidFill>
                  <a:srgbClr val="C00000"/>
                </a:solidFill>
                <a:latin typeface="+mn-lt"/>
              </a:rPr>
              <a:t>contrôles inopinés </a:t>
            </a:r>
            <a:r>
              <a:rPr lang="fr-FR" sz="1500" dirty="0">
                <a:latin typeface="+mn-lt"/>
              </a:rPr>
              <a:t>lors des sessions de délibérations ou </a:t>
            </a:r>
            <a:r>
              <a:rPr lang="fr-FR" sz="1500" dirty="0">
                <a:solidFill>
                  <a:srgbClr val="C00000"/>
                </a:solidFill>
                <a:latin typeface="+mn-lt"/>
              </a:rPr>
              <a:t>d’organiser des évaluations nationales</a:t>
            </a:r>
            <a:r>
              <a:rPr lang="fr-FR" sz="1500" dirty="0">
                <a:latin typeface="+mn-lt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fr-FR" sz="15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5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500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fr-FR" sz="1500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fr-FR" sz="1500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fr-FR" sz="1500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fr-FR" sz="1500" dirty="0">
              <a:latin typeface="+mn-lt"/>
            </a:endParaRPr>
          </a:p>
          <a:p>
            <a:pPr algn="just"/>
            <a:endParaRPr lang="fr-FR" sz="1500" b="1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fr-FR" sz="15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8287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60AF371F-3343-F289-C13F-4AC5A9F2E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2AB227FC-7DE5-792C-0407-3E3324B754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noProof="0" dirty="0">
                <a:latin typeface="Arial Nova Cond" panose="020B0506020202020204" pitchFamily="34" charset="0"/>
              </a:rPr>
              <a:t>II.- Points saillants du projet d’arrêté </a:t>
            </a: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A8FF049C-14D2-B285-7593-DB6F71F62766}"/>
              </a:ext>
            </a:extLst>
          </p:cNvPr>
          <p:cNvSpPr txBox="1"/>
          <p:nvPr/>
        </p:nvSpPr>
        <p:spPr>
          <a:xfrm flipH="1">
            <a:off x="266697" y="1136435"/>
            <a:ext cx="8591551" cy="371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500" b="1" dirty="0">
                <a:solidFill>
                  <a:srgbClr val="0070C0"/>
                </a:solidFill>
                <a:latin typeface="+mn-lt"/>
              </a:rPr>
              <a:t>Innovation majeure 10 (art. 82 et 90) : Soutenances</a:t>
            </a:r>
            <a:endParaRPr lang="fr-FR" sz="1500" b="1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500" b="1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500" b="1" dirty="0">
                <a:latin typeface="+mn-lt"/>
              </a:rPr>
              <a:t>Frais de soutenance </a:t>
            </a:r>
            <a:r>
              <a:rPr lang="fr-FR" sz="1500" dirty="0">
                <a:latin typeface="+mn-lt"/>
              </a:rPr>
              <a:t>: </a:t>
            </a:r>
            <a:r>
              <a:rPr lang="fr-FR" sz="1500" b="1" dirty="0">
                <a:solidFill>
                  <a:srgbClr val="942092"/>
                </a:solidFill>
                <a:latin typeface="+mn-lt"/>
              </a:rPr>
              <a:t>Aucun frais supplémentaire </a:t>
            </a:r>
            <a:r>
              <a:rPr lang="fr-FR" sz="1500" dirty="0">
                <a:latin typeface="+mn-lt"/>
              </a:rPr>
              <a:t>pour l’évaluation des connaissances (y compris la soutenance de rapport ou de mémoire)  pour des </a:t>
            </a:r>
            <a:r>
              <a:rPr lang="fr-FR" sz="1500" dirty="0">
                <a:solidFill>
                  <a:srgbClr val="C00000"/>
                </a:solidFill>
                <a:latin typeface="+mn-lt"/>
              </a:rPr>
              <a:t>apprenants régulièrement inscrits</a:t>
            </a:r>
            <a:r>
              <a:rPr lang="fr-FR" sz="1500" dirty="0">
                <a:latin typeface="+mn-lt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fr-FR" sz="15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500" dirty="0">
                <a:latin typeface="+mn-lt"/>
              </a:rPr>
              <a:t>La </a:t>
            </a:r>
            <a:r>
              <a:rPr lang="fr-FR" sz="1500" b="1" dirty="0">
                <a:latin typeface="+mn-lt"/>
              </a:rPr>
              <a:t>date de toute soutenance </a:t>
            </a:r>
            <a:r>
              <a:rPr lang="fr-FR" sz="1500" dirty="0">
                <a:latin typeface="+mn-lt"/>
              </a:rPr>
              <a:t>de BTS d’État, DIT-DIC, LMD dans une IPES doit être portée à la connaissance du MESRI au plus tard </a:t>
            </a:r>
            <a:r>
              <a:rPr lang="fr-FR" sz="1500" dirty="0">
                <a:solidFill>
                  <a:srgbClr val="C00000"/>
                </a:solidFill>
                <a:latin typeface="+mn-lt"/>
              </a:rPr>
              <a:t>15 jours avant la date de soutenance </a:t>
            </a:r>
            <a:r>
              <a:rPr lang="fr-FR" sz="1500" dirty="0">
                <a:latin typeface="+mn-lt"/>
              </a:rPr>
              <a:t>avec la liste des membres des jurys. Le MESRI se réserve le droit d’effectuer des </a:t>
            </a:r>
            <a:r>
              <a:rPr lang="fr-FR" sz="1500" dirty="0">
                <a:solidFill>
                  <a:srgbClr val="C00000"/>
                </a:solidFill>
                <a:latin typeface="+mn-lt"/>
              </a:rPr>
              <a:t>contrôles inopinés</a:t>
            </a:r>
          </a:p>
          <a:p>
            <a:pPr algn="just"/>
            <a:endParaRPr lang="fr-FR" sz="15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5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500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fr-FR" sz="1500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fr-FR" sz="1500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fr-FR" sz="1500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fr-FR" sz="1500" dirty="0">
              <a:latin typeface="+mn-lt"/>
            </a:endParaRPr>
          </a:p>
          <a:p>
            <a:pPr algn="just"/>
            <a:endParaRPr lang="fr-FR" sz="1500" b="1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fr-FR" sz="15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9222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1C06CA30-3D13-5D9B-0E41-AA8732A0F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CAADC0D8-8F2E-3D19-C53A-29360D1829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noProof="0" dirty="0">
                <a:latin typeface="Arial Nova Cond" panose="020B0506020202020204" pitchFamily="34" charset="0"/>
              </a:rPr>
              <a:t>II.- Points saillants du projet d’arrêté </a:t>
            </a: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268114EE-1B31-B96D-47BC-0AC1BB471C4C}"/>
              </a:ext>
            </a:extLst>
          </p:cNvPr>
          <p:cNvSpPr txBox="1"/>
          <p:nvPr/>
        </p:nvSpPr>
        <p:spPr>
          <a:xfrm flipH="1">
            <a:off x="266697" y="1136435"/>
            <a:ext cx="8591551" cy="371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500" b="1" dirty="0">
                <a:solidFill>
                  <a:srgbClr val="0070C0"/>
                </a:solidFill>
                <a:latin typeface="+mn-lt"/>
              </a:rPr>
              <a:t>Innovation majeure 11 (91) : Encadrement</a:t>
            </a:r>
          </a:p>
          <a:p>
            <a:pPr algn="just"/>
            <a:endParaRPr lang="fr-FR" sz="1500" b="1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500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fr-FR" sz="1500" b="1" dirty="0">
                <a:latin typeface="+mn-lt"/>
              </a:rPr>
              <a:t>Qualification des directeurs </a:t>
            </a:r>
            <a:r>
              <a:rPr lang="fr-FR" sz="1500" dirty="0">
                <a:latin typeface="+mn-lt"/>
              </a:rPr>
              <a:t>: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500" dirty="0">
                <a:solidFill>
                  <a:srgbClr val="C00000"/>
                </a:solidFill>
                <a:latin typeface="+mn-lt"/>
              </a:rPr>
              <a:t>M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émoires de M </a:t>
            </a:r>
            <a:r>
              <a:rPr lang="fr-FR" dirty="0">
                <a:latin typeface="+mn-lt"/>
              </a:rPr>
              <a:t>: rang A avec codirection de rang B;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latin typeface="+mn-lt"/>
              </a:rPr>
              <a:t>Rapport de L ou du rapport de BTS d’Etat </a:t>
            </a:r>
            <a:r>
              <a:rPr lang="fr-FR" dirty="0">
                <a:latin typeface="+mn-lt"/>
              </a:rPr>
              <a:t>: au moins rang B 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fr-FR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fr-FR" b="1" dirty="0">
                <a:latin typeface="+mn-lt"/>
              </a:rPr>
              <a:t>Limitation du nombre d’encadrements </a:t>
            </a:r>
            <a:r>
              <a:rPr lang="fr-FR" dirty="0">
                <a:latin typeface="+mn-lt"/>
              </a:rPr>
              <a:t>: </a:t>
            </a:r>
            <a:r>
              <a:rPr lang="fr-FR" dirty="0">
                <a:solidFill>
                  <a:srgbClr val="942092"/>
                </a:solidFill>
                <a:latin typeface="+mn-lt"/>
              </a:rPr>
              <a:t>Aucun enseignant </a:t>
            </a:r>
            <a:r>
              <a:rPr lang="fr-FR" dirty="0">
                <a:latin typeface="+mn-lt"/>
              </a:rPr>
              <a:t>ne peut au cours d’une </a:t>
            </a:r>
            <a:r>
              <a:rPr lang="fr-FR" dirty="0">
                <a:solidFill>
                  <a:srgbClr val="942092"/>
                </a:solidFill>
                <a:latin typeface="+mn-lt"/>
              </a:rPr>
              <a:t>même année académique </a:t>
            </a:r>
            <a:r>
              <a:rPr lang="fr-FR" dirty="0">
                <a:latin typeface="+mn-lt"/>
              </a:rPr>
              <a:t>et dans la </a:t>
            </a:r>
            <a:r>
              <a:rPr lang="fr-FR" dirty="0">
                <a:solidFill>
                  <a:srgbClr val="942092"/>
                </a:solidFill>
                <a:latin typeface="+mn-lt"/>
              </a:rPr>
              <a:t>même IPES </a:t>
            </a:r>
            <a:r>
              <a:rPr lang="fr-FR" dirty="0">
                <a:latin typeface="+mn-lt"/>
              </a:rPr>
              <a:t>encadrer :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dirty="0">
                <a:latin typeface="+mn-lt"/>
              </a:rPr>
              <a:t>+ de 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5  thèses de Doctorat unique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dirty="0">
                <a:latin typeface="+mn-lt"/>
              </a:rPr>
              <a:t>+ de 10 thèses de Doctorat d’exercice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BF" dirty="0">
                <a:latin typeface="+mn-lt"/>
              </a:rPr>
              <a:t>+ </a:t>
            </a:r>
            <a:r>
              <a:rPr lang="fr-FR" dirty="0">
                <a:latin typeface="+mn-lt"/>
              </a:rPr>
              <a:t>de 10 mémoires de Master |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DIC</a:t>
            </a:r>
            <a:r>
              <a:rPr lang="fr-FR" dirty="0">
                <a:latin typeface="+mn-lt"/>
              </a:rPr>
              <a:t>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BF" dirty="0">
                <a:latin typeface="+mn-lt"/>
              </a:rPr>
              <a:t>+ de 15 </a:t>
            </a:r>
            <a:r>
              <a:rPr lang="fr-FR" dirty="0">
                <a:latin typeface="+mn-lt"/>
              </a:rPr>
              <a:t>rapports de Licence ou BTS d’Etat |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DIT </a:t>
            </a:r>
          </a:p>
          <a:p>
            <a:pPr marL="342900" indent="-342900" algn="just">
              <a:buFont typeface="+mj-lt"/>
              <a:buAutoNum type="arabicPeriod"/>
            </a:pPr>
            <a:endParaRPr lang="fr-FR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fr-FR" sz="1500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fr-FR" sz="1500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fr-FR" sz="1500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fr-FR" sz="1500" dirty="0">
              <a:latin typeface="+mn-lt"/>
            </a:endParaRPr>
          </a:p>
          <a:p>
            <a:pPr algn="just"/>
            <a:endParaRPr lang="fr-FR" sz="1500" b="1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fr-FR" sz="15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5615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E9F74600-DC17-7B1F-586B-35D02926D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A6925FE0-E82A-08B3-0FEA-CFF4EA31C8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noProof="0" dirty="0">
                <a:latin typeface="Arial Nova Cond" panose="020B0506020202020204" pitchFamily="34" charset="0"/>
              </a:rPr>
              <a:t>II.- Points saillants du projet d’arrêté </a:t>
            </a: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4E891966-9C04-C647-793A-EFD365F32060}"/>
              </a:ext>
            </a:extLst>
          </p:cNvPr>
          <p:cNvSpPr txBox="1"/>
          <p:nvPr/>
        </p:nvSpPr>
        <p:spPr>
          <a:xfrm flipH="1">
            <a:off x="266697" y="1136435"/>
            <a:ext cx="8591551" cy="371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500" b="1" dirty="0">
                <a:solidFill>
                  <a:srgbClr val="0070C0"/>
                </a:solidFill>
                <a:latin typeface="+mn-lt"/>
              </a:rPr>
              <a:t>Innovation majeure 12 : Suivi et contrôle des IPES</a:t>
            </a:r>
          </a:p>
          <a:p>
            <a:pPr algn="just"/>
            <a:r>
              <a:rPr lang="fr-FR" sz="1500" dirty="0">
                <a:solidFill>
                  <a:srgbClr val="0070C0"/>
                </a:solidFill>
                <a:latin typeface="+mn-lt"/>
              </a:rPr>
              <a:t> </a:t>
            </a:r>
          </a:p>
          <a:p>
            <a:pPr algn="just"/>
            <a:endParaRPr lang="fr-FR" sz="1500" dirty="0">
              <a:latin typeface="+mn-lt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b="1" dirty="0">
                <a:latin typeface="+mn-lt"/>
              </a:rPr>
              <a:t>Contrôles des délibérations (art. 86 et 90)  </a:t>
            </a:r>
            <a:r>
              <a:rPr lang="fr-FR" dirty="0">
                <a:latin typeface="+mn-lt"/>
              </a:rPr>
              <a:t>: Contrôles inopinés lors des sessions de délibération et de soutenance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fr-FR" b="1" dirty="0">
              <a:latin typeface="+mn-lt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b="1" dirty="0">
                <a:latin typeface="+mn-lt"/>
              </a:rPr>
              <a:t>Transmission des PV de délibérations</a:t>
            </a:r>
            <a:r>
              <a:rPr lang="fr-FR" dirty="0">
                <a:latin typeface="+mn-lt"/>
              </a:rPr>
              <a:t> </a:t>
            </a:r>
            <a:r>
              <a:rPr lang="fr-FR" b="1" dirty="0">
                <a:latin typeface="+mn-lt"/>
              </a:rPr>
              <a:t>(art. 89) et de soutenance (art. 92) </a:t>
            </a:r>
            <a:r>
              <a:rPr lang="fr-FR" dirty="0">
                <a:latin typeface="+mn-lt"/>
              </a:rPr>
              <a:t>: 30 jours suivants la proclamation des résultats définitifs</a:t>
            </a:r>
          </a:p>
          <a:p>
            <a:pPr algn="just"/>
            <a:endParaRPr lang="fr-BF" dirty="0">
              <a:latin typeface="+mn-lt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b="1" dirty="0">
                <a:latin typeface="+mn-lt"/>
              </a:rPr>
              <a:t>Rapports à soumettre (art. 110)</a:t>
            </a:r>
            <a:r>
              <a:rPr lang="fr-FR" dirty="0">
                <a:latin typeface="+mn-lt"/>
              </a:rPr>
              <a:t>: (i) </a:t>
            </a:r>
            <a:r>
              <a:rPr lang="fr-FR" dirty="0">
                <a:solidFill>
                  <a:srgbClr val="942092"/>
                </a:solidFill>
                <a:latin typeface="+mn-lt"/>
              </a:rPr>
              <a:t>30/09</a:t>
            </a:r>
            <a:r>
              <a:rPr lang="fr-FR" dirty="0">
                <a:latin typeface="+mn-lt"/>
              </a:rPr>
              <a:t>: rapport de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fin d’année</a:t>
            </a:r>
            <a:r>
              <a:rPr lang="fr-BF" dirty="0">
                <a:solidFill>
                  <a:srgbClr val="C00000"/>
                </a:solidFill>
                <a:latin typeface="+mn-lt"/>
              </a:rPr>
              <a:t> </a:t>
            </a:r>
            <a:r>
              <a:rPr lang="fr-BF" dirty="0">
                <a:latin typeface="+mn-lt"/>
              </a:rPr>
              <a:t>; (ii) </a:t>
            </a:r>
            <a:r>
              <a:rPr lang="fr-FR" dirty="0">
                <a:latin typeface="+mn-lt"/>
              </a:rPr>
              <a:t>30/09 au plus tard: état des volumes horaires annuels exécutés par tout enseignant ou tout chercheur du public conformément au formulaire établi à cet effet; (iii) </a:t>
            </a:r>
            <a:r>
              <a:rPr lang="fr-FR" dirty="0">
                <a:solidFill>
                  <a:srgbClr val="942092"/>
                </a:solidFill>
                <a:latin typeface="+mn-lt"/>
              </a:rPr>
              <a:t>15/01</a:t>
            </a:r>
            <a:r>
              <a:rPr lang="fr-FR" dirty="0">
                <a:latin typeface="+mn-lt"/>
              </a:rPr>
              <a:t> au plus tard: rapport de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rentrée de l’année</a:t>
            </a:r>
          </a:p>
          <a:p>
            <a:pPr algn="just"/>
            <a:endParaRPr lang="fr-FR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fr-FR" b="1" dirty="0">
                <a:latin typeface="+mn-lt"/>
              </a:rPr>
              <a:t>Suivi-contrôle-classement (art. 51, 52 et 125)</a:t>
            </a:r>
            <a:r>
              <a:rPr lang="fr-FR" dirty="0">
                <a:latin typeface="+mn-lt"/>
              </a:rPr>
              <a:t> :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Grille – Modalités </a:t>
            </a:r>
            <a:r>
              <a:rPr lang="fr-FR" dirty="0">
                <a:latin typeface="+mn-lt"/>
              </a:rPr>
              <a:t>à revoir dès l’adoption pour 2027</a:t>
            </a:r>
            <a:endParaRPr lang="fr-BF" dirty="0">
              <a:latin typeface="+mn-lt"/>
            </a:endParaRPr>
          </a:p>
          <a:p>
            <a:pPr algn="just"/>
            <a:endParaRPr lang="fr-FR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4578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1728DCB4-CCA9-988E-70BB-9994B6B05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B44344BA-91C5-0058-0CC4-E20E545AE7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noProof="0" dirty="0">
                <a:latin typeface="Arial Nova Cond" panose="020B0506020202020204" pitchFamily="34" charset="0"/>
              </a:rPr>
              <a:t>II.- Points saillants du projet d’arrêté </a:t>
            </a: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8AFE515C-B749-67F4-DB9F-7579E307F5B6}"/>
              </a:ext>
            </a:extLst>
          </p:cNvPr>
          <p:cNvSpPr txBox="1"/>
          <p:nvPr/>
        </p:nvSpPr>
        <p:spPr>
          <a:xfrm flipH="1">
            <a:off x="266697" y="1136435"/>
            <a:ext cx="8591551" cy="371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500" b="1" dirty="0">
                <a:solidFill>
                  <a:srgbClr val="0070C0"/>
                </a:solidFill>
                <a:latin typeface="+mn-lt"/>
              </a:rPr>
              <a:t>Innovation majeure 13 (art. 121) : INE</a:t>
            </a:r>
          </a:p>
          <a:p>
            <a:pPr algn="just"/>
            <a:r>
              <a:rPr lang="fr-FR" sz="1500" dirty="0">
                <a:solidFill>
                  <a:srgbClr val="0070C0"/>
                </a:solidFill>
                <a:latin typeface="+mn-lt"/>
              </a:rPr>
              <a:t> </a:t>
            </a:r>
          </a:p>
          <a:p>
            <a:pPr algn="just"/>
            <a:r>
              <a:rPr lang="fr-FR" sz="1600" dirty="0">
                <a:latin typeface="+mn-lt"/>
              </a:rPr>
              <a:t>Aucun apprenant ne peut être admis à s’inscrire dans une IPES s’il 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600" dirty="0">
                <a:latin typeface="+mn-lt"/>
              </a:rPr>
              <a:t>n’est titulaire d’un Bac reconnu ou de tout autre document reconnu équivalent par le MESRI 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2000" dirty="0">
                <a:solidFill>
                  <a:srgbClr val="C00000"/>
                </a:solidFill>
                <a:latin typeface="+mn-lt"/>
              </a:rPr>
              <a:t>ne dispose d’un Identifiant National Étudiant (INE) valide</a:t>
            </a:r>
            <a:r>
              <a:rPr lang="fr-FR" sz="1600" dirty="0">
                <a:latin typeface="+mn-lt"/>
              </a:rPr>
              <a:t>.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600" dirty="0">
                <a:latin typeface="+mn-lt"/>
              </a:rPr>
              <a:t>ne présente ses diplômes antérieurs dont le baccalauréat.</a:t>
            </a:r>
          </a:p>
          <a:p>
            <a:pPr algn="just"/>
            <a:endParaRPr lang="fr-FR" sz="1600" dirty="0">
              <a:latin typeface="+mn-lt"/>
            </a:endParaRPr>
          </a:p>
          <a:p>
            <a:pPr algn="just"/>
            <a:r>
              <a:rPr lang="fr-FR" sz="1600" b="1" dirty="0">
                <a:latin typeface="+mn-lt"/>
              </a:rPr>
              <a:t>Tout manquement </a:t>
            </a:r>
            <a:r>
              <a:rPr lang="fr-FR" sz="1600" dirty="0">
                <a:latin typeface="+mn-lt"/>
              </a:rPr>
              <a:t>► Annulation de </a:t>
            </a:r>
            <a:r>
              <a:rPr lang="fr-FR" sz="1600" dirty="0">
                <a:solidFill>
                  <a:srgbClr val="942092"/>
                </a:solidFill>
                <a:latin typeface="+mn-lt"/>
              </a:rPr>
              <a:t>l’inscription</a:t>
            </a:r>
            <a:r>
              <a:rPr lang="fr-FR" sz="1600" dirty="0">
                <a:latin typeface="+mn-lt"/>
              </a:rPr>
              <a:t> et des </a:t>
            </a:r>
            <a:r>
              <a:rPr lang="fr-FR" sz="1600" dirty="0">
                <a:solidFill>
                  <a:srgbClr val="942092"/>
                </a:solidFill>
                <a:latin typeface="+mn-lt"/>
              </a:rPr>
              <a:t>diplômes acquis</a:t>
            </a:r>
            <a:r>
              <a:rPr lang="fr-FR" sz="1600" dirty="0">
                <a:latin typeface="+mn-lt"/>
              </a:rPr>
              <a:t>.</a:t>
            </a:r>
          </a:p>
          <a:p>
            <a:pPr algn="just"/>
            <a:endParaRPr lang="fr-FR" sz="1500" dirty="0"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500" b="1" dirty="0">
              <a:latin typeface="Arial Nova Cond" panose="020B0506020202020204" pitchFamily="34" charset="0"/>
            </a:endParaRPr>
          </a:p>
          <a:p>
            <a:pPr algn="just"/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014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131A8128-764B-5E27-6D9C-AE68BE35D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79CA6319-C503-B0BC-BB3E-AB57A1BD55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noProof="0" dirty="0">
                <a:latin typeface="Arial Nova Cond" panose="020B0506020202020204" pitchFamily="34" charset="0"/>
              </a:rPr>
              <a:t>III.- Présentation des annexes</a:t>
            </a: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EC67DFF6-56D3-B8A4-B5DC-B53E08298BEE}"/>
              </a:ext>
            </a:extLst>
          </p:cNvPr>
          <p:cNvSpPr txBox="1"/>
          <p:nvPr/>
        </p:nvSpPr>
        <p:spPr>
          <a:xfrm flipH="1">
            <a:off x="266697" y="1136435"/>
            <a:ext cx="8591551" cy="371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endParaRPr lang="fr-FR" sz="1500" dirty="0">
              <a:solidFill>
                <a:srgbClr val="0070C0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500" b="1" dirty="0">
                <a:solidFill>
                  <a:schemeClr val="bg1">
                    <a:lumMod val="10000"/>
                  </a:schemeClr>
                </a:solidFill>
                <a:latin typeface="Arial Nova Cond" panose="020B0506020202020204" pitchFamily="34" charset="0"/>
              </a:rPr>
              <a:t>Annexe 1</a:t>
            </a:r>
            <a:r>
              <a:rPr lang="fr-FR" sz="1500" dirty="0">
                <a:solidFill>
                  <a:schemeClr val="bg1">
                    <a:lumMod val="10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fr-FR" sz="1500" dirty="0">
                <a:solidFill>
                  <a:srgbClr val="0070C0"/>
                </a:solidFill>
                <a:latin typeface="Arial Nova Cond" panose="020B0506020202020204" pitchFamily="34" charset="0"/>
              </a:rPr>
              <a:t>: </a:t>
            </a:r>
            <a:r>
              <a:rPr lang="fr-FR" sz="1500" b="1" dirty="0">
                <a:solidFill>
                  <a:schemeClr val="bg1">
                    <a:lumMod val="10000"/>
                  </a:schemeClr>
                </a:solidFill>
                <a:latin typeface="Arial Nova Cond" panose="020B0506020202020204" pitchFamily="34" charset="0"/>
              </a:rPr>
              <a:t>Autorisations administratives : </a:t>
            </a:r>
            <a:r>
              <a:rPr lang="fr-FR" sz="1500" dirty="0">
                <a:solidFill>
                  <a:srgbClr val="942092"/>
                </a:solidFill>
                <a:latin typeface="Arial Nova Cond" panose="020B0506020202020204" pitchFamily="34" charset="0"/>
              </a:rPr>
              <a:t>12 catégories </a:t>
            </a:r>
            <a:r>
              <a:rPr lang="fr-FR" sz="1500" dirty="0">
                <a:solidFill>
                  <a:schemeClr val="bg1">
                    <a:lumMod val="10000"/>
                  </a:schemeClr>
                </a:solidFill>
                <a:latin typeface="Arial Nova Cond" panose="020B0506020202020204" pitchFamily="34" charset="0"/>
              </a:rPr>
              <a:t>[création, ouverture, extension, changement de site, changement de dénomination, transfert de gestion, mutation, suspension ou fermeture, autorisation d’enseigner, visa de publicité, reconnaissance de diplôme délivrée par une IPES] </a:t>
            </a:r>
          </a:p>
          <a:p>
            <a:pPr marL="342900" indent="-342900" algn="just">
              <a:buFont typeface="+mj-lt"/>
              <a:buAutoNum type="arabicPeriod"/>
            </a:pPr>
            <a:endParaRPr lang="fr-FR" sz="1500" dirty="0">
              <a:solidFill>
                <a:schemeClr val="bg1">
                  <a:lumMod val="10000"/>
                </a:schemeClr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500" b="1" dirty="0">
                <a:solidFill>
                  <a:schemeClr val="bg1">
                    <a:lumMod val="10000"/>
                  </a:schemeClr>
                </a:solidFill>
                <a:latin typeface="Arial Nova Cond" panose="020B0506020202020204" pitchFamily="34" charset="0"/>
              </a:rPr>
              <a:t>Annexe 2 : Cahier des clauses techniques : 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fr-FR" sz="1500" b="1" dirty="0">
                <a:solidFill>
                  <a:srgbClr val="942092"/>
                </a:solidFill>
                <a:latin typeface="Arial Nova Cond" panose="020B0506020202020204" pitchFamily="34" charset="0"/>
              </a:rPr>
              <a:t>Composition du Cahier </a:t>
            </a:r>
            <a:r>
              <a:rPr lang="fr-FR" sz="1500" dirty="0">
                <a:solidFill>
                  <a:schemeClr val="bg1">
                    <a:lumMod val="10000"/>
                  </a:schemeClr>
                </a:solidFill>
                <a:latin typeface="Arial Nova Cond" panose="020B0506020202020204" pitchFamily="34" charset="0"/>
              </a:rPr>
              <a:t>: (i) autorisation de construire ou permis de construire du site ; (ii) certificat d’analyse LNBTP… ; (iii) étude d’incendie; (iv) expertise technique de la Direction de la Construction du ministère des Infrastructures; (v) plan d’ensemble de l’IPES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fr-FR" sz="1500" dirty="0">
              <a:solidFill>
                <a:schemeClr val="bg1">
                  <a:lumMod val="10000"/>
                </a:schemeClr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sz="1500" b="1" dirty="0">
                <a:solidFill>
                  <a:srgbClr val="942092"/>
                </a:solidFill>
                <a:latin typeface="Arial Nova Cond" panose="020B0506020202020204" pitchFamily="34" charset="0"/>
              </a:rPr>
              <a:t>Contenu du Cahier </a:t>
            </a:r>
            <a:endParaRPr lang="fr-FR" sz="1500" b="1" dirty="0">
              <a:solidFill>
                <a:schemeClr val="bg1">
                  <a:lumMod val="10000"/>
                </a:schemeClr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1500" dirty="0">
                <a:solidFill>
                  <a:schemeClr val="bg1">
                    <a:lumMod val="10000"/>
                  </a:schemeClr>
                </a:solidFill>
                <a:latin typeface="Arial Nova Cond" panose="020B0506020202020204" pitchFamily="34" charset="0"/>
              </a:rPr>
              <a:t>Définition des normes de réalisation des </a:t>
            </a:r>
            <a:r>
              <a:rPr lang="fr-FR" sz="1500" dirty="0">
                <a:solidFill>
                  <a:srgbClr val="C00000"/>
                </a:solidFill>
                <a:latin typeface="Arial Nova Cond" panose="020B0506020202020204" pitchFamily="34" charset="0"/>
              </a:rPr>
              <a:t>infrastructures</a:t>
            </a:r>
            <a:r>
              <a:rPr lang="fr-FR" sz="1500" dirty="0">
                <a:solidFill>
                  <a:schemeClr val="bg1">
                    <a:lumMod val="10000"/>
                  </a:schemeClr>
                </a:solidFill>
                <a:latin typeface="Arial Nova Cond" panose="020B0506020202020204" pitchFamily="34" charset="0"/>
              </a:rPr>
              <a:t>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1500" dirty="0">
                <a:solidFill>
                  <a:schemeClr val="bg1">
                    <a:lumMod val="10000"/>
                  </a:schemeClr>
                </a:solidFill>
                <a:latin typeface="Arial Nova Cond" panose="020B0506020202020204" pitchFamily="34" charset="0"/>
              </a:rPr>
              <a:t>Fixation des normes </a:t>
            </a:r>
            <a:r>
              <a:rPr lang="fr-FR" sz="1500" dirty="0">
                <a:solidFill>
                  <a:srgbClr val="C00000"/>
                </a:solidFill>
                <a:latin typeface="Arial Nova Cond" panose="020B0506020202020204" pitchFamily="34" charset="0"/>
              </a:rPr>
              <a:t>d’équipements</a:t>
            </a:r>
            <a:r>
              <a:rPr lang="fr-FR" sz="1500" dirty="0">
                <a:solidFill>
                  <a:schemeClr val="bg1">
                    <a:lumMod val="10000"/>
                  </a:schemeClr>
                </a:solidFill>
                <a:latin typeface="Arial Nova Cond" panose="020B0506020202020204" pitchFamily="34" charset="0"/>
              </a:rPr>
              <a:t>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1500" dirty="0">
                <a:solidFill>
                  <a:schemeClr val="bg1">
                    <a:lumMod val="10000"/>
                  </a:schemeClr>
                </a:solidFill>
                <a:latin typeface="Arial Nova Cond" panose="020B0506020202020204" pitchFamily="34" charset="0"/>
              </a:rPr>
              <a:t>Définition des normes en matière de </a:t>
            </a:r>
            <a:r>
              <a:rPr lang="fr-FR" sz="1500" dirty="0">
                <a:solidFill>
                  <a:srgbClr val="C00000"/>
                </a:solidFill>
                <a:latin typeface="Arial Nova Cond" panose="020B0506020202020204" pitchFamily="34" charset="0"/>
              </a:rPr>
              <a:t>personnels enseignants et encadrants</a:t>
            </a:r>
            <a:endParaRPr lang="fr-FR" sz="1500" dirty="0">
              <a:solidFill>
                <a:schemeClr val="bg1">
                  <a:lumMod val="10000"/>
                </a:schemeClr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500" dirty="0">
              <a:solidFill>
                <a:schemeClr val="bg1">
                  <a:lumMod val="10000"/>
                </a:schemeClr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500" dirty="0">
              <a:solidFill>
                <a:schemeClr val="bg1">
                  <a:lumMod val="10000"/>
                </a:schemeClr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500" dirty="0">
              <a:solidFill>
                <a:schemeClr val="bg1">
                  <a:lumMod val="10000"/>
                </a:schemeClr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500" dirty="0">
              <a:solidFill>
                <a:schemeClr val="bg1">
                  <a:lumMod val="10000"/>
                </a:schemeClr>
              </a:solidFill>
              <a:latin typeface="Arial Nova Cond" panose="020B0506020202020204" pitchFamily="34" charset="0"/>
            </a:endParaRPr>
          </a:p>
          <a:p>
            <a:pPr algn="just"/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80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9B779FD3-2748-D84B-DA8B-E5C1FAB20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96FFD7CE-6498-DBB2-83E8-8F8952936D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noProof="0" dirty="0">
                <a:latin typeface="Arial Nova Cond" panose="020B0506020202020204" pitchFamily="34" charset="0"/>
              </a:rPr>
              <a:t>III.- Présentation des annexes</a:t>
            </a: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AAAEC260-A33A-7B7D-7351-3EA96EE919AB}"/>
              </a:ext>
            </a:extLst>
          </p:cNvPr>
          <p:cNvSpPr txBox="1"/>
          <p:nvPr/>
        </p:nvSpPr>
        <p:spPr>
          <a:xfrm flipH="1">
            <a:off x="266697" y="1136435"/>
            <a:ext cx="8591551" cy="371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fr-FR" b="1" dirty="0">
                <a:solidFill>
                  <a:srgbClr val="0070C0"/>
                </a:solidFill>
                <a:latin typeface="Arial Nova Cond" panose="020B0506020202020204" pitchFamily="34" charset="0"/>
              </a:rPr>
              <a:t>Normes générales communes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dirty="0">
                <a:solidFill>
                  <a:srgbClr val="C00000"/>
                </a:solidFill>
                <a:latin typeface="Arial Nova Cond" panose="020B0506020202020204" pitchFamily="34" charset="0"/>
              </a:rPr>
              <a:t>Dimensions réglementaires </a:t>
            </a:r>
            <a:r>
              <a:rPr lang="fr-FR" dirty="0">
                <a:latin typeface="Arial Nova Cond" panose="020B0506020202020204" pitchFamily="34" charset="0"/>
              </a:rPr>
              <a:t>:</a:t>
            </a:r>
            <a:r>
              <a:rPr lang="fr-BF" dirty="0">
                <a:latin typeface="Arial Nova Cond" panose="020B0506020202020204" pitchFamily="34" charset="0"/>
              </a:rPr>
              <a:t> </a:t>
            </a:r>
            <a:r>
              <a:rPr lang="fr-BF" b="1" dirty="0">
                <a:solidFill>
                  <a:srgbClr val="942092"/>
                </a:solidFill>
                <a:latin typeface="Arial Nova Cond" panose="020B0506020202020204" pitchFamily="34" charset="0"/>
              </a:rPr>
              <a:t>Surface utile </a:t>
            </a:r>
            <a:r>
              <a:rPr lang="fr-BF" dirty="0">
                <a:latin typeface="Arial Nova Cond" panose="020B0506020202020204" pitchFamily="34" charset="0"/>
              </a:rPr>
              <a:t>de (i) </a:t>
            </a:r>
            <a:r>
              <a:rPr lang="fr-FR" b="1" dirty="0">
                <a:latin typeface="Arial Nova Cond" panose="020B0506020202020204" pitchFamily="34" charset="0"/>
              </a:rPr>
              <a:t>12m</a:t>
            </a:r>
            <a:r>
              <a:rPr lang="fr-FR" b="1" baseline="30000" dirty="0">
                <a:latin typeface="Arial Nova Cond" panose="020B0506020202020204" pitchFamily="34" charset="0"/>
              </a:rPr>
              <a:t>2</a:t>
            </a:r>
            <a:r>
              <a:rPr lang="fr-FR" b="1" dirty="0">
                <a:latin typeface="Arial Nova Cond" panose="020B0506020202020204" pitchFamily="34" charset="0"/>
              </a:rPr>
              <a:t> </a:t>
            </a:r>
            <a:r>
              <a:rPr lang="fr-FR" dirty="0">
                <a:latin typeface="Arial Nova Cond" panose="020B0506020202020204" pitchFamily="34" charset="0"/>
              </a:rPr>
              <a:t>au moins dans les </a:t>
            </a:r>
            <a:r>
              <a:rPr lang="fr-FR" b="1" dirty="0">
                <a:latin typeface="Arial Nova Cond" panose="020B0506020202020204" pitchFamily="34" charset="0"/>
              </a:rPr>
              <a:t>bureaux</a:t>
            </a:r>
            <a:r>
              <a:rPr lang="fr-FR" dirty="0">
                <a:latin typeface="Arial Nova Cond" panose="020B0506020202020204" pitchFamily="34" charset="0"/>
              </a:rPr>
              <a:t> des bâtiments administratifs ; (ii) </a:t>
            </a:r>
            <a:r>
              <a:rPr lang="fr-FR" b="1" dirty="0">
                <a:latin typeface="Arial Nova Cond" panose="020B0506020202020204" pitchFamily="34" charset="0"/>
              </a:rPr>
              <a:t>1m</a:t>
            </a:r>
            <a:r>
              <a:rPr lang="fr-FR" b="1" baseline="30000" dirty="0">
                <a:latin typeface="Arial Nova Cond" panose="020B0506020202020204" pitchFamily="34" charset="0"/>
              </a:rPr>
              <a:t>2</a:t>
            </a:r>
            <a:r>
              <a:rPr lang="fr-FR" b="1" dirty="0">
                <a:latin typeface="Arial Nova Cond" panose="020B0506020202020204" pitchFamily="34" charset="0"/>
              </a:rPr>
              <a:t> </a:t>
            </a:r>
            <a:r>
              <a:rPr lang="fr-FR" dirty="0">
                <a:latin typeface="Arial Nova Cond" panose="020B0506020202020204" pitchFamily="34" charset="0"/>
              </a:rPr>
              <a:t>au moins par </a:t>
            </a:r>
            <a:r>
              <a:rPr lang="fr-FR" b="1" dirty="0">
                <a:latin typeface="Arial Nova Cond" panose="020B0506020202020204" pitchFamily="34" charset="0"/>
              </a:rPr>
              <a:t>étudiant</a:t>
            </a:r>
            <a:r>
              <a:rPr lang="fr-FR" dirty="0">
                <a:latin typeface="Arial Nova Cond" panose="020B0506020202020204" pitchFamily="34" charset="0"/>
              </a:rPr>
              <a:t>, dans les salles de cours ; (iii) </a:t>
            </a:r>
            <a:r>
              <a:rPr lang="fr-FR" b="1" dirty="0">
                <a:latin typeface="Arial Nova Cond" panose="020B0506020202020204" pitchFamily="34" charset="0"/>
              </a:rPr>
              <a:t>1,50 m</a:t>
            </a:r>
            <a:r>
              <a:rPr lang="fr-FR" b="1" baseline="30000" dirty="0">
                <a:latin typeface="Arial Nova Cond" panose="020B0506020202020204" pitchFamily="34" charset="0"/>
              </a:rPr>
              <a:t>2</a:t>
            </a:r>
            <a:r>
              <a:rPr lang="fr-FR" b="1" dirty="0">
                <a:latin typeface="Arial Nova Cond" panose="020B0506020202020204" pitchFamily="34" charset="0"/>
              </a:rPr>
              <a:t>  </a:t>
            </a:r>
            <a:r>
              <a:rPr lang="fr-FR" dirty="0">
                <a:latin typeface="Arial Nova Cond" panose="020B0506020202020204" pitchFamily="34" charset="0"/>
              </a:rPr>
              <a:t>au moins par </a:t>
            </a:r>
            <a:r>
              <a:rPr lang="fr-FR" b="1" dirty="0">
                <a:latin typeface="Arial Nova Cond" panose="020B0506020202020204" pitchFamily="34" charset="0"/>
              </a:rPr>
              <a:t>personne</a:t>
            </a:r>
            <a:r>
              <a:rPr lang="fr-FR" dirty="0">
                <a:latin typeface="Arial Nova Cond" panose="020B0506020202020204" pitchFamily="34" charset="0"/>
              </a:rPr>
              <a:t>, dans les salles de TD, de TP et de laboratoire ; (iv) 1m</a:t>
            </a:r>
            <a:r>
              <a:rPr lang="fr-FR" baseline="30000" dirty="0">
                <a:latin typeface="Arial Nova Cond" panose="020B0506020202020204" pitchFamily="34" charset="0"/>
              </a:rPr>
              <a:t>2</a:t>
            </a:r>
            <a:r>
              <a:rPr lang="fr-FR" dirty="0">
                <a:latin typeface="Arial Nova Cond" panose="020B0506020202020204" pitchFamily="34" charset="0"/>
              </a:rPr>
              <a:t> de surface utile, par personne, dans les salles de conférences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dirty="0">
                <a:solidFill>
                  <a:srgbClr val="C00000"/>
                </a:solidFill>
                <a:latin typeface="Arial Nova Cond" panose="020B0506020202020204" pitchFamily="34" charset="0"/>
              </a:rPr>
              <a:t>Equipements</a:t>
            </a:r>
            <a:r>
              <a:rPr lang="fr-FR" dirty="0">
                <a:latin typeface="Arial Nova Cond" panose="020B0506020202020204" pitchFamily="34" charset="0"/>
              </a:rPr>
              <a:t> : éviers, extracteur d’air, extincteurs fonctionnels, défibrillateur cardiaque fonctionnel, placards de rangement, sonorisation des salles pouvant contenir au moins 100 personnes, système d’insonorisation, etc.) </a:t>
            </a:r>
          </a:p>
          <a:p>
            <a:pPr algn="just"/>
            <a:endParaRPr lang="fr-FR" dirty="0">
              <a:solidFill>
                <a:srgbClr val="0070C0"/>
              </a:solidFill>
              <a:latin typeface="Arial Nova Cond" panose="020B050602020202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fr-FR" b="1" dirty="0">
                <a:solidFill>
                  <a:srgbClr val="0070C0"/>
                </a:solidFill>
                <a:latin typeface="Arial Nova Cond" panose="020B0506020202020204" pitchFamily="34" charset="0"/>
              </a:rPr>
              <a:t>Normes spécifiques communes 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dirty="0">
                <a:solidFill>
                  <a:srgbClr val="C00000"/>
                </a:solidFill>
                <a:latin typeface="Arial Nova Cond" panose="020B0506020202020204" pitchFamily="34" charset="0"/>
              </a:rPr>
              <a:t>Infrastructures immobilières </a:t>
            </a:r>
            <a:r>
              <a:rPr lang="fr-FR" dirty="0">
                <a:solidFill>
                  <a:schemeClr val="tx1"/>
                </a:solidFill>
                <a:latin typeface="Arial Nova Cond" panose="020B0506020202020204" pitchFamily="34" charset="0"/>
              </a:rPr>
              <a:t>: Université </a:t>
            </a:r>
            <a:r>
              <a:rPr lang="fr-FR" b="1" dirty="0">
                <a:solidFill>
                  <a:schemeClr val="tx1"/>
                </a:solidFill>
                <a:latin typeface="Arial Nova Cond" panose="020B0506020202020204" pitchFamily="34" charset="0"/>
              </a:rPr>
              <a:t>Vs</a:t>
            </a:r>
            <a:r>
              <a:rPr lang="fr-FR" dirty="0">
                <a:solidFill>
                  <a:schemeClr val="tx1"/>
                </a:solidFill>
                <a:latin typeface="Arial Nova Cond" panose="020B0506020202020204" pitchFamily="34" charset="0"/>
              </a:rPr>
              <a:t> Institut/Grande école [</a:t>
            </a:r>
            <a:r>
              <a:rPr lang="fr-FR" b="1" dirty="0">
                <a:solidFill>
                  <a:schemeClr val="tx1"/>
                </a:solidFill>
                <a:latin typeface="Arial Nova Cond" panose="020B0506020202020204" pitchFamily="34" charset="0"/>
              </a:rPr>
              <a:t>Bureaux, amphis, salles</a:t>
            </a:r>
            <a:r>
              <a:rPr lang="fr-FR" dirty="0">
                <a:solidFill>
                  <a:schemeClr val="tx1"/>
                </a:solidFill>
                <a:latin typeface="Arial Nova Cond" panose="020B0506020202020204" pitchFamily="34" charset="0"/>
              </a:rPr>
              <a:t>]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dirty="0">
                <a:solidFill>
                  <a:srgbClr val="C00000"/>
                </a:solidFill>
                <a:latin typeface="Arial Nova Cond" panose="020B0506020202020204" pitchFamily="34" charset="0"/>
              </a:rPr>
              <a:t>Equipements</a:t>
            </a:r>
            <a:r>
              <a:rPr lang="fr-FR" dirty="0">
                <a:solidFill>
                  <a:schemeClr val="tx1"/>
                </a:solidFill>
                <a:latin typeface="Arial Nova Cond" panose="020B0506020202020204" pitchFamily="34" charset="0"/>
              </a:rPr>
              <a:t> : Université </a:t>
            </a:r>
            <a:r>
              <a:rPr lang="fr-FR" b="1" dirty="0">
                <a:solidFill>
                  <a:schemeClr val="tx1"/>
                </a:solidFill>
                <a:latin typeface="Arial Nova Cond" panose="020B0506020202020204" pitchFamily="34" charset="0"/>
              </a:rPr>
              <a:t>Vs</a:t>
            </a:r>
            <a:r>
              <a:rPr lang="fr-FR" dirty="0">
                <a:solidFill>
                  <a:schemeClr val="tx1"/>
                </a:solidFill>
                <a:latin typeface="Arial Nova Cond" panose="020B0506020202020204" pitchFamily="34" charset="0"/>
              </a:rPr>
              <a:t> Institut/Grande école [</a:t>
            </a:r>
            <a:r>
              <a:rPr lang="fr-FR" b="1" dirty="0">
                <a:solidFill>
                  <a:schemeClr val="tx1"/>
                </a:solidFill>
                <a:latin typeface="Arial Nova Cond" panose="020B0506020202020204" pitchFamily="34" charset="0"/>
              </a:rPr>
              <a:t>table-bancs, tableaux, équipements techniques</a:t>
            </a:r>
            <a:r>
              <a:rPr lang="fr-FR" dirty="0">
                <a:solidFill>
                  <a:schemeClr val="tx1"/>
                </a:solidFill>
                <a:latin typeface="Arial Nova Cond" panose="020B0506020202020204" pitchFamily="34" charset="0"/>
              </a:rPr>
              <a:t>]</a:t>
            </a:r>
          </a:p>
          <a:p>
            <a:pPr marL="342900" indent="-342900" algn="just">
              <a:buFont typeface="+mj-lt"/>
              <a:buAutoNum type="arabicPeriod"/>
            </a:pPr>
            <a:endParaRPr lang="fr-FR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fr-FR" b="1" dirty="0">
                <a:solidFill>
                  <a:srgbClr val="0070C0"/>
                </a:solidFill>
                <a:latin typeface="Arial Nova Cond" panose="020B0506020202020204" pitchFamily="34" charset="0"/>
              </a:rPr>
              <a:t>Normes spécifiques par domaine/discipline/spécialité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10000"/>
                  </a:schemeClr>
                </a:solidFill>
                <a:latin typeface="Arial Nova Cond" panose="020B0506020202020204" pitchFamily="34" charset="0"/>
              </a:rPr>
              <a:t>Sciences Humaines et Sociales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10000"/>
                  </a:schemeClr>
                </a:solidFill>
                <a:latin typeface="Arial Nova Cond" panose="020B0506020202020204" pitchFamily="34" charset="0"/>
              </a:rPr>
              <a:t>Lettres, Arts et Communication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10000"/>
                  </a:schemeClr>
                </a:solidFill>
                <a:latin typeface="Arial Nova Cond" panose="020B0506020202020204" pitchFamily="34" charset="0"/>
              </a:rPr>
              <a:t>Sciences et Technologies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1200" dirty="0">
                <a:solidFill>
                  <a:srgbClr val="00B050"/>
                </a:solidFill>
                <a:latin typeface="Arial Nova Cond" panose="020B0506020202020204" pitchFamily="34" charset="0"/>
              </a:rPr>
              <a:t>Sciences de la Santé | Sciences et Techniques des Activités Physiques et Sportives (STAPS) | Formation des enseignants du secondaire </a:t>
            </a:r>
          </a:p>
          <a:p>
            <a:pPr algn="just"/>
            <a:endParaRPr lang="fr-FR" sz="15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5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5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5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5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algn="just"/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0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17C16695-17A5-5CEC-48D0-1B9656CA9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3ECDEC2-86A4-9705-544F-7BBE67A37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83" y="1851241"/>
            <a:ext cx="980097" cy="11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2;p19">
            <a:extLst>
              <a:ext uri="{FF2B5EF4-FFF2-40B4-BE49-F238E27FC236}">
                <a16:creationId xmlns:a16="http://schemas.microsoft.com/office/drawing/2014/main" id="{74F3F136-0BDD-7190-BD89-05C602924A29}"/>
              </a:ext>
            </a:extLst>
          </p:cNvPr>
          <p:cNvSpPr txBox="1">
            <a:spLocks/>
          </p:cNvSpPr>
          <p:nvPr/>
        </p:nvSpPr>
        <p:spPr>
          <a:xfrm>
            <a:off x="2313709" y="777160"/>
            <a:ext cx="6354803" cy="333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 algn="just"/>
            <a:r>
              <a:rPr lang="fr-FR" sz="2400" b="1" noProof="0" dirty="0">
                <a:solidFill>
                  <a:schemeClr val="tx1"/>
                </a:solidFill>
                <a:latin typeface="Arial Nova Cond" panose="020B0506020202020204" pitchFamily="34" charset="0"/>
              </a:rPr>
              <a:t>Plan de la présentation</a:t>
            </a:r>
          </a:p>
          <a:p>
            <a:pPr marL="0" indent="0" algn="just"/>
            <a:endParaRPr lang="fr-FR" sz="18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0" indent="0" algn="just"/>
            <a:endParaRPr lang="fr-FR" sz="1800" noProof="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0" indent="0" algn="just"/>
            <a:endParaRPr lang="fr-FR" sz="1800" noProof="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fr-FR" sz="2000" noProof="0" dirty="0">
                <a:solidFill>
                  <a:schemeClr val="tx1"/>
                </a:solidFill>
                <a:latin typeface="Arial Nova Cond" panose="020B0506020202020204" pitchFamily="34" charset="0"/>
              </a:rPr>
              <a:t>Introduction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fr-FR" sz="2000" noProof="0" dirty="0">
                <a:solidFill>
                  <a:schemeClr val="tx1"/>
                </a:solidFill>
                <a:latin typeface="Arial Nova Cond" panose="020B0506020202020204" pitchFamily="34" charset="0"/>
              </a:rPr>
              <a:t>Points saillants du projet d’arrêté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fr-FR" sz="2000" dirty="0">
                <a:solidFill>
                  <a:schemeClr val="tx1"/>
                </a:solidFill>
                <a:latin typeface="Arial Nova Cond" panose="020B0506020202020204" pitchFamily="34" charset="0"/>
              </a:rPr>
              <a:t>Présentation des annexes au projets d’arrêté 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fr-FR" sz="2000" noProof="0" dirty="0">
                <a:solidFill>
                  <a:schemeClr val="tx1"/>
                </a:solidFill>
                <a:latin typeface="Arial Nova Cond" panose="020B0506020202020204" pitchFamily="34" charset="0"/>
              </a:rPr>
              <a:t>Exigences spécifiques </a:t>
            </a:r>
            <a:r>
              <a:rPr lang="fr-FR" sz="2000" dirty="0">
                <a:solidFill>
                  <a:schemeClr val="tx1"/>
                </a:solidFill>
                <a:latin typeface="Arial Nova Cond" panose="020B0506020202020204" pitchFamily="34" charset="0"/>
              </a:rPr>
              <a:t>à certains domaines de formation</a:t>
            </a:r>
            <a:endParaRPr lang="fr-FR" sz="1800" noProof="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400050" indent="-400050" algn="just">
              <a:buFont typeface="+mj-lt"/>
              <a:buAutoNum type="romanUcPeriod"/>
            </a:pPr>
            <a:endParaRPr lang="fr-FR" sz="1800" noProof="0" dirty="0">
              <a:solidFill>
                <a:schemeClr val="tx1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40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D7A6BC05-7C7D-C4E1-25D3-6734BAAE6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93D25113-EA31-D0D6-07C3-04BB0EB9E8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noProof="0" dirty="0">
                <a:latin typeface="Arial Nova Cond" panose="020B0506020202020204" pitchFamily="34" charset="0"/>
              </a:rPr>
              <a:t>IV.- Dispositions spécifiques aux SDS</a:t>
            </a: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78AC8E3D-32EE-8554-1A1A-3E26E87CA3A1}"/>
              </a:ext>
            </a:extLst>
          </p:cNvPr>
          <p:cNvSpPr txBox="1"/>
          <p:nvPr/>
        </p:nvSpPr>
        <p:spPr>
          <a:xfrm flipH="1">
            <a:off x="266696" y="1362075"/>
            <a:ext cx="8591551" cy="3486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5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Normes minimales spécifiques </a:t>
            </a:r>
            <a:r>
              <a:rPr lang="fr-FR" sz="1500" b="1" dirty="0">
                <a:solidFill>
                  <a:srgbClr val="0070C0"/>
                </a:solidFill>
                <a:latin typeface="Arial Nova Cond" panose="020B0506020202020204" pitchFamily="34" charset="0"/>
              </a:rPr>
              <a:t>infrastructures et équipements  </a:t>
            </a:r>
            <a:r>
              <a:rPr lang="fr-FR" sz="1500" dirty="0">
                <a:solidFill>
                  <a:schemeClr val="tx1"/>
                </a:solidFill>
                <a:latin typeface="Arial Nova Cond" panose="020B0506020202020204" pitchFamily="34" charset="0"/>
              </a:rPr>
              <a:t>:</a:t>
            </a:r>
          </a:p>
          <a:p>
            <a:pPr algn="just"/>
            <a:endParaRPr lang="fr-FR" sz="15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dirty="0">
                <a:solidFill>
                  <a:schemeClr val="tx1"/>
                </a:solidFill>
                <a:latin typeface="Arial Nova Cond" panose="020B0506020202020204" pitchFamily="34" charset="0"/>
              </a:rPr>
              <a:t>01 </a:t>
            </a:r>
            <a:r>
              <a:rPr lang="fr-FR" dirty="0">
                <a:solidFill>
                  <a:srgbClr val="C00000"/>
                </a:solidFill>
                <a:latin typeface="Arial Nova Cond" panose="020B0506020202020204" pitchFamily="34" charset="0"/>
              </a:rPr>
              <a:t>CHU</a:t>
            </a:r>
            <a:r>
              <a:rPr lang="fr-FR" dirty="0">
                <a:solidFill>
                  <a:schemeClr val="tx1"/>
                </a:solidFill>
                <a:latin typeface="Arial Nova Cond" panose="020B0506020202020204" pitchFamily="34" charset="0"/>
              </a:rPr>
              <a:t> répondant aux normes fixées par le MS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dirty="0">
                <a:solidFill>
                  <a:schemeClr val="tx1"/>
                </a:solidFill>
                <a:latin typeface="Arial Nova Cond" panose="020B0506020202020204" pitchFamily="34" charset="0"/>
              </a:rPr>
              <a:t>01 </a:t>
            </a:r>
            <a:r>
              <a:rPr lang="fr-FR" dirty="0">
                <a:solidFill>
                  <a:srgbClr val="C00000"/>
                </a:solidFill>
                <a:latin typeface="Arial Nova Cond" panose="020B0506020202020204" pitchFamily="34" charset="0"/>
              </a:rPr>
              <a:t>amphithéâtre</a:t>
            </a:r>
            <a:r>
              <a:rPr lang="fr-FR" dirty="0">
                <a:solidFill>
                  <a:schemeClr val="tx1"/>
                </a:solidFill>
                <a:latin typeface="Arial Nova Cond" panose="020B0506020202020204" pitchFamily="34" charset="0"/>
              </a:rPr>
              <a:t> (200) ou </a:t>
            </a:r>
            <a:r>
              <a:rPr lang="fr-FR" dirty="0">
                <a:solidFill>
                  <a:srgbClr val="C00000"/>
                </a:solidFill>
                <a:latin typeface="Arial Nova Cond" panose="020B0506020202020204" pitchFamily="34" charset="0"/>
              </a:rPr>
              <a:t>01 salle de cours</a:t>
            </a:r>
            <a:r>
              <a:rPr lang="fr-FR" dirty="0">
                <a:solidFill>
                  <a:schemeClr val="tx1"/>
                </a:solidFill>
                <a:latin typeface="Arial Nova Cond" panose="020B0506020202020204" pitchFamily="34" charset="0"/>
              </a:rPr>
              <a:t> de capacité adaptée aux effectifs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dirty="0">
                <a:solidFill>
                  <a:schemeClr val="tx1"/>
                </a:solidFill>
                <a:latin typeface="Arial Nova Cond" panose="020B0506020202020204" pitchFamily="34" charset="0"/>
              </a:rPr>
              <a:t>01 </a:t>
            </a:r>
            <a:r>
              <a:rPr lang="fr-FR" dirty="0">
                <a:solidFill>
                  <a:srgbClr val="C00000"/>
                </a:solidFill>
                <a:latin typeface="Arial Nova Cond" panose="020B0506020202020204" pitchFamily="34" charset="0"/>
              </a:rPr>
              <a:t>plateau technique </a:t>
            </a:r>
            <a:r>
              <a:rPr lang="fr-FR" dirty="0">
                <a:solidFill>
                  <a:schemeClr val="tx1"/>
                </a:solidFill>
                <a:latin typeface="Arial Nova Cond" panose="020B0506020202020204" pitchFamily="34" charset="0"/>
              </a:rPr>
              <a:t>adapté pour l’acquisition des compétences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dirty="0">
                <a:solidFill>
                  <a:schemeClr val="tx1"/>
                </a:solidFill>
                <a:latin typeface="Arial Nova Cond" panose="020B0506020202020204" pitchFamily="34" charset="0"/>
              </a:rPr>
              <a:t>des </a:t>
            </a:r>
            <a:r>
              <a:rPr lang="fr-FR" dirty="0">
                <a:solidFill>
                  <a:srgbClr val="C00000"/>
                </a:solidFill>
                <a:latin typeface="Arial Nova Cond" panose="020B0506020202020204" pitchFamily="34" charset="0"/>
              </a:rPr>
              <a:t>salles</a:t>
            </a:r>
            <a:r>
              <a:rPr lang="fr-FR" dirty="0">
                <a:solidFill>
                  <a:schemeClr val="tx1"/>
                </a:solidFill>
                <a:latin typeface="Arial Nova Cond" panose="020B0506020202020204" pitchFamily="34" charset="0"/>
              </a:rPr>
              <a:t> de cours, de TD équipés, tableaux muraux, vidéoprojecteurs, dispositifs de sonorisation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dirty="0">
                <a:solidFill>
                  <a:schemeClr val="tx1"/>
                </a:solidFill>
                <a:latin typeface="Arial Nova Cond" panose="020B0506020202020204" pitchFamily="34" charset="0"/>
              </a:rPr>
              <a:t>01 </a:t>
            </a:r>
            <a:r>
              <a:rPr lang="fr-FR" dirty="0">
                <a:solidFill>
                  <a:srgbClr val="C00000"/>
                </a:solidFill>
                <a:latin typeface="Arial Nova Cond" panose="020B0506020202020204" pitchFamily="34" charset="0"/>
              </a:rPr>
              <a:t>laboratoire</a:t>
            </a:r>
            <a:r>
              <a:rPr lang="fr-FR" dirty="0">
                <a:solidFill>
                  <a:schemeClr val="tx1"/>
                </a:solidFill>
                <a:latin typeface="Arial Nova Cond" panose="020B0506020202020204" pitchFamily="34" charset="0"/>
              </a:rPr>
              <a:t> </a:t>
            </a:r>
            <a:r>
              <a:rPr lang="fr-FR" dirty="0">
                <a:solidFill>
                  <a:srgbClr val="C00000"/>
                </a:solidFill>
                <a:latin typeface="Arial Nova Cond" panose="020B0506020202020204" pitchFamily="34" charset="0"/>
              </a:rPr>
              <a:t>d’anatomie</a:t>
            </a:r>
            <a:r>
              <a:rPr lang="fr-FR" dirty="0">
                <a:solidFill>
                  <a:schemeClr val="tx1"/>
                </a:solidFill>
                <a:latin typeface="Arial Nova Cond" panose="020B0506020202020204" pitchFamily="34" charset="0"/>
              </a:rPr>
              <a:t> équipé aux normes avec salle de dissection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dirty="0">
                <a:solidFill>
                  <a:schemeClr val="tx1"/>
                </a:solidFill>
                <a:latin typeface="Arial Nova Cond" panose="020B0506020202020204" pitchFamily="34" charset="0"/>
              </a:rPr>
              <a:t>01 </a:t>
            </a:r>
            <a:r>
              <a:rPr lang="fr-FR" dirty="0">
                <a:solidFill>
                  <a:srgbClr val="C00000"/>
                </a:solidFill>
                <a:latin typeface="Arial Nova Cond" panose="020B0506020202020204" pitchFamily="34" charset="0"/>
              </a:rPr>
              <a:t>laboratoire d’analyses de biologie médicale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dirty="0">
                <a:solidFill>
                  <a:schemeClr val="tx1"/>
                </a:solidFill>
                <a:latin typeface="Arial Nova Cond" panose="020B0506020202020204" pitchFamily="34" charset="0"/>
              </a:rPr>
              <a:t>01 </a:t>
            </a:r>
            <a:r>
              <a:rPr lang="fr-FR" dirty="0">
                <a:solidFill>
                  <a:srgbClr val="C00000"/>
                </a:solidFill>
                <a:latin typeface="Arial Nova Cond" panose="020B0506020202020204" pitchFamily="34" charset="0"/>
              </a:rPr>
              <a:t>laboratoire de recherche </a:t>
            </a:r>
            <a:r>
              <a:rPr lang="fr-FR" dirty="0">
                <a:solidFill>
                  <a:schemeClr val="tx1"/>
                </a:solidFill>
                <a:latin typeface="Arial Nova Cond" panose="020B0506020202020204" pitchFamily="34" charset="0"/>
              </a:rPr>
              <a:t>en SDS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dirty="0">
                <a:solidFill>
                  <a:schemeClr val="tx1"/>
                </a:solidFill>
                <a:latin typeface="Arial Nova Cond" panose="020B0506020202020204" pitchFamily="34" charset="0"/>
              </a:rPr>
              <a:t>01 ou + </a:t>
            </a:r>
            <a:r>
              <a:rPr lang="fr-FR" dirty="0">
                <a:solidFill>
                  <a:srgbClr val="C00000"/>
                </a:solidFill>
                <a:latin typeface="Arial Nova Cond" panose="020B0506020202020204" pitchFamily="34" charset="0"/>
              </a:rPr>
              <a:t>sites de stage pratique </a:t>
            </a:r>
            <a:r>
              <a:rPr lang="fr-FR" dirty="0">
                <a:solidFill>
                  <a:schemeClr val="tx1"/>
                </a:solidFill>
                <a:latin typeface="Arial Nova Cond" panose="020B0506020202020204" pitchFamily="34" charset="0"/>
              </a:rPr>
              <a:t>avec au moins </a:t>
            </a:r>
            <a:r>
              <a:rPr lang="fr-FR" sz="1600" b="1" dirty="0">
                <a:solidFill>
                  <a:srgbClr val="942092"/>
                </a:solidFill>
                <a:latin typeface="Arial Nova Cond" panose="020B0506020202020204" pitchFamily="34" charset="0"/>
              </a:rPr>
              <a:t>11 services essentiels minima </a:t>
            </a:r>
            <a:r>
              <a:rPr lang="fr-FR" dirty="0">
                <a:solidFill>
                  <a:schemeClr val="tx1"/>
                </a:solidFill>
                <a:latin typeface="Arial Nova Cond" panose="020B0506020202020204" pitchFamily="34" charset="0"/>
              </a:rPr>
              <a:t>requis </a:t>
            </a:r>
          </a:p>
          <a:p>
            <a:pPr algn="just"/>
            <a:endParaRPr lang="fr-FR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algn="just"/>
            <a:r>
              <a:rPr lang="fr-FR" dirty="0">
                <a:solidFill>
                  <a:schemeClr val="tx1"/>
                </a:solidFill>
                <a:latin typeface="Arial Nova Cond" panose="020B0506020202020204" pitchFamily="34" charset="0"/>
              </a:rPr>
              <a:t>Chaque </a:t>
            </a:r>
            <a:r>
              <a:rPr lang="fr-FR" b="1" dirty="0">
                <a:solidFill>
                  <a:srgbClr val="942092"/>
                </a:solidFill>
                <a:latin typeface="Arial Nova Cond" panose="020B0506020202020204" pitchFamily="34" charset="0"/>
              </a:rPr>
              <a:t>service clinique </a:t>
            </a:r>
            <a:r>
              <a:rPr lang="fr-FR" dirty="0">
                <a:solidFill>
                  <a:schemeClr val="tx1"/>
                </a:solidFill>
                <a:latin typeface="Arial Nova Cond" panose="020B0506020202020204" pitchFamily="34" charset="0"/>
              </a:rPr>
              <a:t>doit respecter les normes :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dirty="0">
                <a:solidFill>
                  <a:schemeClr val="bg1">
                    <a:lumMod val="10000"/>
                  </a:schemeClr>
                </a:solidFill>
                <a:latin typeface="Arial Nova Cond" panose="020B0506020202020204" pitchFamily="34" charset="0"/>
              </a:rPr>
              <a:t>1 étudiant/5 lits/promotion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dirty="0">
                <a:solidFill>
                  <a:schemeClr val="bg1">
                    <a:lumMod val="10000"/>
                  </a:schemeClr>
                </a:solidFill>
                <a:latin typeface="Arial Nova Cond" panose="020B0506020202020204" pitchFamily="34" charset="0"/>
              </a:rPr>
              <a:t>1 salle de garde pour les apprenants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dirty="0">
                <a:solidFill>
                  <a:schemeClr val="bg1">
                    <a:lumMod val="10000"/>
                  </a:schemeClr>
                </a:solidFill>
                <a:latin typeface="Arial Nova Cond" panose="020B0506020202020204" pitchFamily="34" charset="0"/>
              </a:rPr>
              <a:t>des  bureaux pour les apprenants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fr-FR" sz="15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fr-FR" sz="15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5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5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5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5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5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5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5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algn="just"/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</p:txBody>
      </p:sp>
      <p:sp>
        <p:nvSpPr>
          <p:cNvPr id="4" name="Google Shape;1424;p36">
            <a:extLst>
              <a:ext uri="{FF2B5EF4-FFF2-40B4-BE49-F238E27FC236}">
                <a16:creationId xmlns:a16="http://schemas.microsoft.com/office/drawing/2014/main" id="{95C6983F-CED7-8BF2-A324-65ABB9F52666}"/>
              </a:ext>
            </a:extLst>
          </p:cNvPr>
          <p:cNvSpPr txBox="1"/>
          <p:nvPr/>
        </p:nvSpPr>
        <p:spPr>
          <a:xfrm flipH="1">
            <a:off x="720000" y="927963"/>
            <a:ext cx="3838576" cy="52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800" b="1" dirty="0">
                <a:solidFill>
                  <a:srgbClr val="942092"/>
                </a:solidFill>
                <a:latin typeface="Arial Nova Cond" panose="020B0506020202020204" pitchFamily="34" charset="0"/>
              </a:rPr>
              <a:t>Médecine [1/2] </a:t>
            </a:r>
          </a:p>
        </p:txBody>
      </p:sp>
    </p:spTree>
    <p:extLst>
      <p:ext uri="{BB962C8B-B14F-4D97-AF65-F5344CB8AC3E}">
        <p14:creationId xmlns:p14="http://schemas.microsoft.com/office/powerpoint/2010/main" val="3128550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9075FFA4-61D3-7041-5B97-BAB7BA9CE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0AAFAF66-39FC-950D-BCA3-99734BA63E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400" noProof="0" dirty="0">
                <a:latin typeface="Arial Nova Cond" panose="020B0506020202020204" pitchFamily="34" charset="0"/>
              </a:rPr>
              <a:t>IV.- </a:t>
            </a:r>
            <a:r>
              <a:rPr lang="fr-FR" sz="2400" dirty="0">
                <a:latin typeface="Arial Nova Cond" panose="020B0506020202020204" pitchFamily="34" charset="0"/>
              </a:rPr>
              <a:t>Dispositions spécifiques aux SDS</a:t>
            </a:r>
            <a:endParaRPr lang="fr-FR" sz="2400" noProof="0" dirty="0">
              <a:latin typeface="Arial Nova Cond" panose="020B0506020202020204" pitchFamily="34" charset="0"/>
            </a:endParaRP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73C2E3F2-20AD-E6AB-8465-8BF81B008B26}"/>
              </a:ext>
            </a:extLst>
          </p:cNvPr>
          <p:cNvSpPr txBox="1"/>
          <p:nvPr/>
        </p:nvSpPr>
        <p:spPr>
          <a:xfrm flipH="1">
            <a:off x="266696" y="1362075"/>
            <a:ext cx="8591551" cy="3486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8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Normes minimales spécifiques </a:t>
            </a:r>
            <a:r>
              <a:rPr lang="fr-FR" sz="1800" b="1" dirty="0">
                <a:solidFill>
                  <a:srgbClr val="0070C0"/>
                </a:solidFill>
                <a:latin typeface="Arial Nova Cond" panose="020B0506020202020204" pitchFamily="34" charset="0"/>
              </a:rPr>
              <a:t>infrastructures et équipements </a:t>
            </a:r>
            <a:r>
              <a:rPr lang="fr-FR" sz="1800" dirty="0">
                <a:solidFill>
                  <a:schemeClr val="tx1"/>
                </a:solidFill>
                <a:latin typeface="Arial Nova Cond" panose="020B0506020202020204" pitchFamily="34" charset="0"/>
              </a:rPr>
              <a:t>:</a:t>
            </a:r>
          </a:p>
          <a:p>
            <a:pPr algn="just"/>
            <a:endParaRPr lang="fr-FR" sz="18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fr-FR" sz="1600" dirty="0">
                <a:latin typeface="Arial Nova Cond" panose="020B0506020202020204" pitchFamily="34" charset="0"/>
              </a:rPr>
              <a:t>des 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salles de TP spécifiques</a:t>
            </a:r>
            <a:r>
              <a:rPr lang="fr-FR" sz="1600" dirty="0">
                <a:latin typeface="Arial Nova Cond" panose="020B0506020202020204" pitchFamily="34" charset="0"/>
              </a:rPr>
              <a:t> aux différentes disciplines</a:t>
            </a:r>
            <a:endParaRPr lang="fr-BF" sz="1600" dirty="0">
              <a:latin typeface="Arial Nova Cond" panose="020B0506020202020204" pitchFamily="34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fr-FR" sz="1600" dirty="0">
                <a:latin typeface="Arial Nova Cond" panose="020B0506020202020204" pitchFamily="34" charset="0"/>
              </a:rPr>
              <a:t>des 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salles de simulation médicale </a:t>
            </a:r>
            <a:r>
              <a:rPr lang="fr-FR" sz="1600" dirty="0">
                <a:latin typeface="Arial Nova Cond" panose="020B0506020202020204" pitchFamily="34" charset="0"/>
              </a:rPr>
              <a:t>équipées aux normes </a:t>
            </a:r>
            <a:endParaRPr lang="fr-BF" sz="1600" dirty="0">
              <a:latin typeface="Arial Nova Cond" panose="020B0506020202020204" pitchFamily="34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fr-FR" sz="1600" dirty="0">
                <a:latin typeface="Arial Nova Cond" panose="020B0506020202020204" pitchFamily="34" charset="0"/>
              </a:rPr>
              <a:t>des 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salles des actes </a:t>
            </a:r>
            <a:endParaRPr lang="fr-BF" sz="1600" dirty="0">
              <a:latin typeface="Arial Nova Cond" panose="020B0506020202020204" pitchFamily="34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fr-FR" sz="1600" dirty="0">
                <a:latin typeface="Arial Nova Cond" panose="020B0506020202020204" pitchFamily="34" charset="0"/>
              </a:rPr>
              <a:t>01 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bibliothèque spécialisée équipée</a:t>
            </a:r>
            <a:r>
              <a:rPr lang="fr-FR" sz="1600" dirty="0">
                <a:latin typeface="Arial Nova Cond" panose="020B0506020202020204" pitchFamily="34" charset="0"/>
              </a:rPr>
              <a:t> aux normes [au moins </a:t>
            </a:r>
            <a:r>
              <a:rPr lang="fr-FR" sz="1600" dirty="0">
                <a:solidFill>
                  <a:srgbClr val="00B050"/>
                </a:solidFill>
                <a:latin typeface="Arial Nova Cond" panose="020B0506020202020204" pitchFamily="34" charset="0"/>
              </a:rPr>
              <a:t>20 ouvrages par spécialité </a:t>
            </a:r>
            <a:r>
              <a:rPr lang="fr-FR" sz="1600" dirty="0">
                <a:latin typeface="Arial Nova Cond" panose="020B0506020202020204" pitchFamily="34" charset="0"/>
              </a:rPr>
              <a:t>médico-chirurgicales et de santé publique et salle de lecture d’au moins </a:t>
            </a:r>
            <a:r>
              <a:rPr lang="fr-FR" sz="1600" dirty="0">
                <a:solidFill>
                  <a:srgbClr val="00B050"/>
                </a:solidFill>
                <a:latin typeface="Arial Nova Cond" panose="020B0506020202020204" pitchFamily="34" charset="0"/>
              </a:rPr>
              <a:t>50 places assises]</a:t>
            </a:r>
            <a:r>
              <a:rPr lang="fr-FR" sz="1600" dirty="0">
                <a:latin typeface="Arial Nova Cond" panose="020B0506020202020204" pitchFamily="34" charset="0"/>
              </a:rPr>
              <a:t>, 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connectée</a:t>
            </a:r>
            <a:r>
              <a:rPr lang="fr-FR" sz="1600" dirty="0">
                <a:latin typeface="Arial Nova Cond" panose="020B0506020202020204" pitchFamily="34" charset="0"/>
              </a:rPr>
              <a:t> à Internet de haut débit et 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abonnée</a:t>
            </a:r>
            <a:r>
              <a:rPr lang="fr-FR" sz="1600" dirty="0">
                <a:latin typeface="Arial Nova Cond" panose="020B0506020202020204" pitchFamily="34" charset="0"/>
              </a:rPr>
              <a:t> à des bases de données bibliographiques</a:t>
            </a:r>
            <a:endParaRPr lang="fr-BF" sz="1600" dirty="0">
              <a:latin typeface="Arial Nova Cond" panose="020B0506020202020204" pitchFamily="34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fr-FR" sz="1600" dirty="0">
                <a:latin typeface="Arial Nova Cond" panose="020B0506020202020204" pitchFamily="34" charset="0"/>
              </a:rPr>
              <a:t>des 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salles multimédia équipées </a:t>
            </a:r>
            <a:r>
              <a:rPr lang="fr-FR" sz="1600" dirty="0">
                <a:latin typeface="Arial Nova Cond" panose="020B0506020202020204" pitchFamily="34" charset="0"/>
              </a:rPr>
              <a:t>aux normes 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avec une connexion </a:t>
            </a:r>
            <a:r>
              <a:rPr lang="fr-FR" sz="1600" dirty="0">
                <a:latin typeface="Arial Nova Cond" panose="020B0506020202020204" pitchFamily="34" charset="0"/>
              </a:rPr>
              <a:t>internet de haut débit</a:t>
            </a:r>
            <a:endParaRPr lang="fr-BF" sz="1600" dirty="0">
              <a:latin typeface="Arial Nova Cond" panose="020B0506020202020204" pitchFamily="34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fr-FR" sz="1600" dirty="0">
                <a:latin typeface="Arial Nova Cond" panose="020B0506020202020204" pitchFamily="34" charset="0"/>
              </a:rPr>
              <a:t>01 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centre médico-social </a:t>
            </a:r>
            <a:r>
              <a:rPr lang="fr-FR" sz="1600" dirty="0">
                <a:latin typeface="Arial Nova Cond" panose="020B0506020202020204" pitchFamily="34" charset="0"/>
              </a:rPr>
              <a:t>comportant une salle de consultation, un bureau de médecins, une salle de soins infirmiers, un cabinet dentaire une salle d’observation de 4 lits au moins</a:t>
            </a:r>
            <a:endParaRPr lang="fr-BF" sz="1600" dirty="0"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8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8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8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8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8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8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8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algn="just"/>
            <a:endParaRPr lang="fr-FR" sz="2000" dirty="0">
              <a:solidFill>
                <a:schemeClr val="tx1"/>
              </a:solidFill>
              <a:latin typeface="Arial Nova Cond" panose="020B0506020202020204" pitchFamily="34" charset="0"/>
            </a:endParaRPr>
          </a:p>
        </p:txBody>
      </p:sp>
      <p:sp>
        <p:nvSpPr>
          <p:cNvPr id="2" name="Google Shape;1424;p36">
            <a:extLst>
              <a:ext uri="{FF2B5EF4-FFF2-40B4-BE49-F238E27FC236}">
                <a16:creationId xmlns:a16="http://schemas.microsoft.com/office/drawing/2014/main" id="{B802FB27-B21D-3B86-DF3A-BD12922B2396}"/>
              </a:ext>
            </a:extLst>
          </p:cNvPr>
          <p:cNvSpPr txBox="1"/>
          <p:nvPr/>
        </p:nvSpPr>
        <p:spPr>
          <a:xfrm flipH="1">
            <a:off x="720000" y="927963"/>
            <a:ext cx="3838576" cy="52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2000" b="1" dirty="0">
                <a:solidFill>
                  <a:srgbClr val="942092"/>
                </a:solidFill>
                <a:latin typeface="Arial Nova Cond" panose="020B0506020202020204" pitchFamily="34" charset="0"/>
              </a:rPr>
              <a:t>Médecine [2/2] </a:t>
            </a:r>
          </a:p>
        </p:txBody>
      </p:sp>
    </p:spTree>
    <p:extLst>
      <p:ext uri="{BB962C8B-B14F-4D97-AF65-F5344CB8AC3E}">
        <p14:creationId xmlns:p14="http://schemas.microsoft.com/office/powerpoint/2010/main" val="885288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3EB97F32-A7B8-CC34-B6D0-D610B6CD9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24048ABD-9FB3-F5C1-D519-5886277A1C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400" noProof="0" dirty="0">
                <a:latin typeface="Arial Nova Cond" panose="020B0506020202020204" pitchFamily="34" charset="0"/>
              </a:rPr>
              <a:t>IV.- </a:t>
            </a:r>
            <a:r>
              <a:rPr lang="fr-FR" sz="2400" dirty="0">
                <a:latin typeface="Arial Nova Cond" panose="020B0506020202020204" pitchFamily="34" charset="0"/>
              </a:rPr>
              <a:t>Dispositions spécifiques aux SDS</a:t>
            </a:r>
            <a:endParaRPr lang="fr-FR" sz="2400" noProof="0" dirty="0">
              <a:latin typeface="Arial Nova Cond" panose="020B0506020202020204" pitchFamily="34" charset="0"/>
            </a:endParaRP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8A6F88C2-A9CB-1993-E5DD-C05D6EACF1F8}"/>
              </a:ext>
            </a:extLst>
          </p:cNvPr>
          <p:cNvSpPr txBox="1"/>
          <p:nvPr/>
        </p:nvSpPr>
        <p:spPr>
          <a:xfrm flipH="1">
            <a:off x="266696" y="1362075"/>
            <a:ext cx="8591551" cy="3486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500" b="1" dirty="0">
                <a:solidFill>
                  <a:schemeClr val="tx1"/>
                </a:solidFill>
                <a:latin typeface="+mn-lt"/>
              </a:rPr>
              <a:t>Normes minimales spécifiques </a:t>
            </a:r>
            <a:r>
              <a:rPr lang="fr-FR" sz="1500" b="1" dirty="0">
                <a:solidFill>
                  <a:srgbClr val="0070C0"/>
                </a:solidFill>
                <a:latin typeface="+mn-lt"/>
              </a:rPr>
              <a:t>infrastructures et équipements </a:t>
            </a:r>
            <a:r>
              <a:rPr lang="fr-FR" sz="15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algn="just"/>
            <a:endParaRPr lang="fr-FR" sz="1500" dirty="0">
              <a:solidFill>
                <a:schemeClr val="tx1"/>
              </a:solidFill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sz="1300" dirty="0">
                <a:latin typeface="+mn-lt"/>
              </a:rPr>
              <a:t>01 </a:t>
            </a:r>
            <a:r>
              <a:rPr lang="fr-FR" sz="1300" dirty="0">
                <a:solidFill>
                  <a:srgbClr val="C00000"/>
                </a:solidFill>
                <a:latin typeface="+mn-lt"/>
              </a:rPr>
              <a:t>laboratoire</a:t>
            </a:r>
            <a:r>
              <a:rPr lang="fr-FR" sz="1300" dirty="0">
                <a:latin typeface="+mn-lt"/>
              </a:rPr>
              <a:t> de pharmacie galénique </a:t>
            </a:r>
            <a:endParaRPr lang="fr-BF" sz="1300" dirty="0"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sz="1300" dirty="0">
                <a:latin typeface="+mn-lt"/>
              </a:rPr>
              <a:t>01 </a:t>
            </a:r>
            <a:r>
              <a:rPr lang="fr-FR" sz="1300" dirty="0">
                <a:solidFill>
                  <a:srgbClr val="C00000"/>
                </a:solidFill>
                <a:latin typeface="+mn-lt"/>
              </a:rPr>
              <a:t>pharmacie expérim</a:t>
            </a:r>
            <a:r>
              <a:rPr lang="fr-FR" sz="1300" dirty="0">
                <a:latin typeface="+mn-lt"/>
              </a:rPr>
              <a:t>entale </a:t>
            </a:r>
            <a:endParaRPr lang="fr-BF" sz="1300" dirty="0"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sz="1300" dirty="0">
                <a:latin typeface="+mn-lt"/>
              </a:rPr>
              <a:t>01 </a:t>
            </a:r>
            <a:r>
              <a:rPr lang="fr-FR" sz="1300" dirty="0">
                <a:solidFill>
                  <a:srgbClr val="C00000"/>
                </a:solidFill>
                <a:latin typeface="+mn-lt"/>
              </a:rPr>
              <a:t>animalerie</a:t>
            </a:r>
            <a:r>
              <a:rPr lang="fr-FR" sz="1300" dirty="0">
                <a:latin typeface="+mn-lt"/>
              </a:rPr>
              <a:t> </a:t>
            </a:r>
            <a:endParaRPr lang="fr-BF" sz="1300" dirty="0"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sz="1300" dirty="0">
                <a:latin typeface="+mn-lt"/>
              </a:rPr>
              <a:t>01 </a:t>
            </a:r>
            <a:r>
              <a:rPr lang="fr-FR" sz="1300" dirty="0">
                <a:solidFill>
                  <a:srgbClr val="C00000"/>
                </a:solidFill>
                <a:latin typeface="+mn-lt"/>
              </a:rPr>
              <a:t>salle des actes </a:t>
            </a:r>
            <a:endParaRPr lang="fr-BF" sz="1300" dirty="0">
              <a:solidFill>
                <a:srgbClr val="C00000"/>
              </a:solidFill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sz="1300" dirty="0">
                <a:latin typeface="+mn-lt"/>
              </a:rPr>
              <a:t>de </a:t>
            </a:r>
            <a:r>
              <a:rPr lang="fr-FR" sz="1300" dirty="0">
                <a:solidFill>
                  <a:srgbClr val="C00000"/>
                </a:solidFill>
                <a:latin typeface="+mn-lt"/>
              </a:rPr>
              <a:t>salles de TP </a:t>
            </a:r>
            <a:r>
              <a:rPr lang="fr-FR" sz="1300" dirty="0">
                <a:latin typeface="+mn-lt"/>
              </a:rPr>
              <a:t>(biologie cellulaire physiologie) équipées aux normes </a:t>
            </a:r>
            <a:endParaRPr lang="fr-BF" sz="1300" dirty="0"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sz="1300" dirty="0">
                <a:latin typeface="+mn-lt"/>
              </a:rPr>
              <a:t>des laboratoires de chimie biochimie </a:t>
            </a:r>
            <a:endParaRPr lang="fr-BF" sz="1300" dirty="0"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sz="1300" dirty="0">
                <a:latin typeface="+mn-lt"/>
              </a:rPr>
              <a:t>01  </a:t>
            </a:r>
            <a:r>
              <a:rPr lang="fr-FR" sz="1300" dirty="0">
                <a:solidFill>
                  <a:srgbClr val="C00000"/>
                </a:solidFill>
                <a:latin typeface="+mn-lt"/>
              </a:rPr>
              <a:t>laboratoire de chimie </a:t>
            </a:r>
            <a:r>
              <a:rPr lang="fr-FR" sz="1300" dirty="0">
                <a:latin typeface="+mn-lt"/>
              </a:rPr>
              <a:t>(analytique, toxicologie, organique) </a:t>
            </a:r>
            <a:endParaRPr lang="fr-BF" sz="1300" dirty="0"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sz="1300" dirty="0">
                <a:latin typeface="+mn-lt"/>
              </a:rPr>
              <a:t>des </a:t>
            </a:r>
            <a:r>
              <a:rPr lang="fr-FR" sz="1300" dirty="0">
                <a:solidFill>
                  <a:srgbClr val="C00000"/>
                </a:solidFill>
                <a:latin typeface="+mn-lt"/>
              </a:rPr>
              <a:t>laboratoires d’analyses </a:t>
            </a:r>
            <a:r>
              <a:rPr lang="fr-FR" sz="1300" dirty="0">
                <a:latin typeface="+mn-lt"/>
              </a:rPr>
              <a:t>de biologie médicale conformes aux normes définies par le MS </a:t>
            </a:r>
            <a:endParaRPr lang="fr-BF" sz="1300" dirty="0"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sz="1300" dirty="0">
                <a:latin typeface="+mn-lt"/>
              </a:rPr>
              <a:t>des </a:t>
            </a:r>
            <a:r>
              <a:rPr lang="fr-FR" sz="1300" dirty="0">
                <a:solidFill>
                  <a:srgbClr val="C00000"/>
                </a:solidFill>
                <a:latin typeface="+mn-lt"/>
              </a:rPr>
              <a:t>salles de simulation </a:t>
            </a:r>
            <a:r>
              <a:rPr lang="fr-FR" sz="1300" dirty="0">
                <a:latin typeface="+mn-lt"/>
              </a:rPr>
              <a:t>équipées aux normes </a:t>
            </a:r>
            <a:endParaRPr lang="fr-BF" sz="1300" dirty="0"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sz="1300" dirty="0">
                <a:latin typeface="+mn-lt"/>
              </a:rPr>
              <a:t>01  </a:t>
            </a:r>
            <a:r>
              <a:rPr lang="fr-FR" sz="1300" dirty="0">
                <a:solidFill>
                  <a:srgbClr val="C00000"/>
                </a:solidFill>
                <a:latin typeface="+mn-lt"/>
              </a:rPr>
              <a:t>service administratif de pharmacie </a:t>
            </a:r>
            <a:endParaRPr lang="fr-BF" sz="1300" dirty="0">
              <a:solidFill>
                <a:srgbClr val="C00000"/>
              </a:solidFill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sz="1300" dirty="0">
                <a:latin typeface="+mn-lt"/>
              </a:rPr>
              <a:t>01 </a:t>
            </a:r>
            <a:r>
              <a:rPr lang="fr-FR" sz="1300" dirty="0">
                <a:solidFill>
                  <a:srgbClr val="C00000"/>
                </a:solidFill>
                <a:latin typeface="+mn-lt"/>
              </a:rPr>
              <a:t>bibliothèque</a:t>
            </a:r>
            <a:r>
              <a:rPr lang="fr-FR" sz="1300" dirty="0">
                <a:latin typeface="+mn-lt"/>
              </a:rPr>
              <a:t> équipée aux normes </a:t>
            </a:r>
            <a:endParaRPr lang="fr-BF" sz="1300" dirty="0"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sz="1300" dirty="0">
                <a:latin typeface="+mn-lt"/>
              </a:rPr>
              <a:t>des </a:t>
            </a:r>
            <a:r>
              <a:rPr lang="fr-FR" sz="1300" dirty="0">
                <a:solidFill>
                  <a:srgbClr val="C00000"/>
                </a:solidFill>
                <a:latin typeface="+mn-lt"/>
              </a:rPr>
              <a:t>laboratoires</a:t>
            </a:r>
            <a:r>
              <a:rPr lang="fr-FR" sz="1300" dirty="0">
                <a:latin typeface="+mn-lt"/>
              </a:rPr>
              <a:t> pour les TP équipés et conformes aux normes des laboratoires type universitaire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fr-FR" sz="1300" dirty="0">
                <a:latin typeface="+mn-lt"/>
              </a:rPr>
              <a:t>01 laboratoire de </a:t>
            </a:r>
            <a:r>
              <a:rPr lang="fr-FR" sz="1300" dirty="0">
                <a:solidFill>
                  <a:srgbClr val="C00000"/>
                </a:solidFill>
                <a:latin typeface="+mn-lt"/>
              </a:rPr>
              <a:t>pharmacie galénique | </a:t>
            </a:r>
            <a:r>
              <a:rPr lang="fr-FR" sz="1300" dirty="0">
                <a:latin typeface="+mn-lt"/>
              </a:rPr>
              <a:t>01 laboratoire de </a:t>
            </a:r>
            <a:r>
              <a:rPr lang="fr-FR" sz="1300" dirty="0">
                <a:solidFill>
                  <a:srgbClr val="C00000"/>
                </a:solidFill>
                <a:latin typeface="+mn-lt"/>
              </a:rPr>
              <a:t>pharmacologie</a:t>
            </a:r>
            <a:r>
              <a:rPr lang="fr-FR" sz="1300" dirty="0">
                <a:latin typeface="+mn-lt"/>
              </a:rPr>
              <a:t> et de </a:t>
            </a:r>
            <a:r>
              <a:rPr lang="fr-FR" sz="1300" dirty="0">
                <a:solidFill>
                  <a:srgbClr val="C00000"/>
                </a:solidFill>
                <a:latin typeface="+mn-lt"/>
              </a:rPr>
              <a:t>toxicologie</a:t>
            </a:r>
            <a:r>
              <a:rPr lang="fr-FR" sz="1300" dirty="0">
                <a:latin typeface="+mn-lt"/>
              </a:rPr>
              <a:t> expérimentale |01 laboratoire de </a:t>
            </a:r>
            <a:r>
              <a:rPr lang="fr-FR" sz="1300" dirty="0">
                <a:solidFill>
                  <a:srgbClr val="C00000"/>
                </a:solidFill>
                <a:latin typeface="+mn-lt"/>
              </a:rPr>
              <a:t>pharmacognosie</a:t>
            </a:r>
            <a:r>
              <a:rPr lang="fr-BF" sz="1300" dirty="0">
                <a:latin typeface="+mn-lt"/>
              </a:rPr>
              <a:t> </a:t>
            </a:r>
            <a:endParaRPr lang="fr-FR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Google Shape;1424;p36">
            <a:extLst>
              <a:ext uri="{FF2B5EF4-FFF2-40B4-BE49-F238E27FC236}">
                <a16:creationId xmlns:a16="http://schemas.microsoft.com/office/drawing/2014/main" id="{44EBF359-D5FD-D4F4-E879-E5D6FB0ADB96}"/>
              </a:ext>
            </a:extLst>
          </p:cNvPr>
          <p:cNvSpPr txBox="1"/>
          <p:nvPr/>
        </p:nvSpPr>
        <p:spPr>
          <a:xfrm flipH="1">
            <a:off x="720000" y="927963"/>
            <a:ext cx="3838576" cy="52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2000" b="1" dirty="0">
                <a:solidFill>
                  <a:srgbClr val="942092"/>
                </a:solidFill>
                <a:latin typeface="Arial Nova Cond" panose="020B0506020202020204" pitchFamily="34" charset="0"/>
              </a:rPr>
              <a:t>Pharmacie [1/1] </a:t>
            </a:r>
          </a:p>
        </p:txBody>
      </p:sp>
    </p:spTree>
    <p:extLst>
      <p:ext uri="{BB962C8B-B14F-4D97-AF65-F5344CB8AC3E}">
        <p14:creationId xmlns:p14="http://schemas.microsoft.com/office/powerpoint/2010/main" val="1031722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0A4B5FDE-C8DD-FE59-8698-40CC78061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A2F50E50-71CA-0F7F-8A47-0707A820E1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400" noProof="0" dirty="0">
                <a:latin typeface="Arial Nova Cond" panose="020B0506020202020204" pitchFamily="34" charset="0"/>
              </a:rPr>
              <a:t>IV.- </a:t>
            </a:r>
            <a:r>
              <a:rPr lang="fr-FR" sz="2400" dirty="0">
                <a:latin typeface="Arial Nova Cond" panose="020B0506020202020204" pitchFamily="34" charset="0"/>
              </a:rPr>
              <a:t>Dispositions spécifiques aux SDS</a:t>
            </a:r>
            <a:endParaRPr lang="fr-FR" sz="2400" noProof="0" dirty="0">
              <a:latin typeface="Arial Nova Cond" panose="020B0506020202020204" pitchFamily="34" charset="0"/>
            </a:endParaRP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3FD196A4-FFF6-89FB-2E3F-344196C179A4}"/>
              </a:ext>
            </a:extLst>
          </p:cNvPr>
          <p:cNvSpPr txBox="1"/>
          <p:nvPr/>
        </p:nvSpPr>
        <p:spPr>
          <a:xfrm flipH="1">
            <a:off x="266696" y="1362075"/>
            <a:ext cx="8591551" cy="3486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600" b="1" dirty="0">
                <a:solidFill>
                  <a:schemeClr val="tx1"/>
                </a:solidFill>
                <a:latin typeface="+mn-lt"/>
              </a:rPr>
              <a:t>Normes minimales spécifiques </a:t>
            </a:r>
            <a:r>
              <a:rPr lang="fr-FR" sz="1600" b="1" dirty="0">
                <a:solidFill>
                  <a:srgbClr val="0070C0"/>
                </a:solidFill>
                <a:latin typeface="+mn-lt"/>
              </a:rPr>
              <a:t>infrastructures et équipements </a:t>
            </a:r>
            <a:r>
              <a:rPr lang="fr-FR" sz="16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algn="just"/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dirty="0">
                <a:latin typeface="+mn-lt"/>
              </a:rPr>
              <a:t>des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laboratoires d’anatomie </a:t>
            </a:r>
            <a:r>
              <a:rPr lang="fr-FR" dirty="0">
                <a:latin typeface="+mn-lt"/>
              </a:rPr>
              <a:t>équipés aux normes </a:t>
            </a:r>
            <a:endParaRPr lang="fr-BF" dirty="0"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dirty="0">
                <a:latin typeface="+mn-lt"/>
              </a:rPr>
              <a:t>des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salles</a:t>
            </a:r>
            <a:r>
              <a:rPr lang="fr-FR" dirty="0">
                <a:latin typeface="+mn-lt"/>
              </a:rPr>
              <a:t> TP (Biologie cellulaire/Physiologie) équipées aux normes </a:t>
            </a:r>
            <a:endParaRPr lang="fr-BF" dirty="0"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dirty="0">
                <a:latin typeface="+mn-lt"/>
              </a:rPr>
              <a:t>des salles de TP dentisterie </a:t>
            </a:r>
            <a:endParaRPr lang="fr-BF" dirty="0"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dirty="0">
                <a:latin typeface="+mn-lt"/>
              </a:rPr>
              <a:t>01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clinique dentaire </a:t>
            </a:r>
            <a:r>
              <a:rPr lang="fr-FR" dirty="0">
                <a:latin typeface="+mn-lt"/>
              </a:rPr>
              <a:t>équipée aux normes </a:t>
            </a:r>
            <a:endParaRPr lang="fr-BF" dirty="0"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dirty="0">
                <a:latin typeface="+mn-lt"/>
              </a:rPr>
              <a:t>des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salles de simulation </a:t>
            </a:r>
            <a:r>
              <a:rPr lang="fr-FR" dirty="0">
                <a:latin typeface="+mn-lt"/>
              </a:rPr>
              <a:t>équipée aux normes </a:t>
            </a:r>
            <a:endParaRPr lang="fr-BF" dirty="0"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dirty="0">
                <a:latin typeface="+mn-lt"/>
              </a:rPr>
              <a:t>des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salles des actes </a:t>
            </a:r>
            <a:endParaRPr lang="fr-BF" dirty="0">
              <a:solidFill>
                <a:srgbClr val="C00000"/>
              </a:solidFill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dirty="0">
                <a:latin typeface="+mn-lt"/>
              </a:rPr>
              <a:t>01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bibliothèque</a:t>
            </a:r>
            <a:r>
              <a:rPr lang="fr-FR" dirty="0">
                <a:latin typeface="+mn-lt"/>
              </a:rPr>
              <a:t> équipée aux normes </a:t>
            </a:r>
            <a:endParaRPr lang="fr-BF" dirty="0"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dirty="0">
                <a:latin typeface="+mn-lt"/>
              </a:rPr>
              <a:t>des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salles multimédia </a:t>
            </a:r>
            <a:r>
              <a:rPr lang="fr-FR" dirty="0">
                <a:latin typeface="+mn-lt"/>
              </a:rPr>
              <a:t>équipées aux normes </a:t>
            </a:r>
            <a:endParaRPr lang="fr-BF" dirty="0"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dirty="0">
                <a:latin typeface="+mn-lt"/>
              </a:rPr>
              <a:t>01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service de clinique dentaire </a:t>
            </a:r>
            <a:endParaRPr lang="fr-BF" dirty="0">
              <a:solidFill>
                <a:srgbClr val="C00000"/>
              </a:solidFill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dirty="0">
                <a:latin typeface="+mn-lt"/>
              </a:rPr>
              <a:t>01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service de chirurgie dentaire </a:t>
            </a:r>
            <a:r>
              <a:rPr lang="fr-FR" dirty="0">
                <a:latin typeface="+mn-lt"/>
              </a:rPr>
              <a:t>avec un nombre de cabinets dentaires adapté aux effectifs des apprenants</a:t>
            </a:r>
            <a:endParaRPr lang="fr-FR" sz="24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fr-F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Google Shape;1424;p36">
            <a:extLst>
              <a:ext uri="{FF2B5EF4-FFF2-40B4-BE49-F238E27FC236}">
                <a16:creationId xmlns:a16="http://schemas.microsoft.com/office/drawing/2014/main" id="{5963B55F-D479-3533-AA48-19470EE04B71}"/>
              </a:ext>
            </a:extLst>
          </p:cNvPr>
          <p:cNvSpPr txBox="1"/>
          <p:nvPr/>
        </p:nvSpPr>
        <p:spPr>
          <a:xfrm flipH="1">
            <a:off x="720000" y="927963"/>
            <a:ext cx="3838576" cy="52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800" b="1" dirty="0">
                <a:solidFill>
                  <a:srgbClr val="942092"/>
                </a:solidFill>
                <a:latin typeface="Arial Nova Cond" panose="020B0506020202020204" pitchFamily="34" charset="0"/>
              </a:rPr>
              <a:t>Chirurgie dentaire [1/1] </a:t>
            </a:r>
          </a:p>
        </p:txBody>
      </p:sp>
    </p:spTree>
    <p:extLst>
      <p:ext uri="{BB962C8B-B14F-4D97-AF65-F5344CB8AC3E}">
        <p14:creationId xmlns:p14="http://schemas.microsoft.com/office/powerpoint/2010/main" val="3801006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98FCC0BA-F053-B029-3C82-6591557D1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60FC814C-EBBB-4F93-572E-94DFCA6452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400" noProof="0" dirty="0">
                <a:latin typeface="Arial Nova Cond" panose="020B0506020202020204" pitchFamily="34" charset="0"/>
              </a:rPr>
              <a:t>IV.- </a:t>
            </a:r>
            <a:r>
              <a:rPr lang="fr-FR" sz="2400" dirty="0">
                <a:latin typeface="Arial Nova Cond" panose="020B0506020202020204" pitchFamily="34" charset="0"/>
              </a:rPr>
              <a:t>Dispositions spécifiques aux SDS</a:t>
            </a:r>
            <a:endParaRPr lang="fr-FR" sz="2400" noProof="0" dirty="0">
              <a:latin typeface="Arial Nova Cond" panose="020B0506020202020204" pitchFamily="34" charset="0"/>
            </a:endParaRP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DA9DC914-BA02-1872-A628-6B316C4ED60A}"/>
              </a:ext>
            </a:extLst>
          </p:cNvPr>
          <p:cNvSpPr txBox="1"/>
          <p:nvPr/>
        </p:nvSpPr>
        <p:spPr>
          <a:xfrm flipH="1">
            <a:off x="266696" y="1362075"/>
            <a:ext cx="8591551" cy="3486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500" b="1" dirty="0">
                <a:solidFill>
                  <a:schemeClr val="tx1"/>
                </a:solidFill>
                <a:latin typeface="+mn-lt"/>
              </a:rPr>
              <a:t>Normes minimales spécifiques </a:t>
            </a:r>
            <a:r>
              <a:rPr lang="fr-FR" sz="1500" b="1" dirty="0">
                <a:solidFill>
                  <a:srgbClr val="0070C0"/>
                </a:solidFill>
                <a:latin typeface="+mn-lt"/>
              </a:rPr>
              <a:t>infrastructures et équipements </a:t>
            </a:r>
            <a:r>
              <a:rPr lang="fr-FR" sz="15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algn="just"/>
            <a:endParaRPr lang="fr-FR" sz="1500" dirty="0">
              <a:solidFill>
                <a:schemeClr val="tx1"/>
              </a:solidFill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dirty="0">
                <a:latin typeface="+mn-lt"/>
              </a:rPr>
              <a:t>des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salles</a:t>
            </a:r>
            <a:r>
              <a:rPr lang="fr-FR" dirty="0">
                <a:latin typeface="+mn-lt"/>
              </a:rPr>
              <a:t> de TP spécifiques</a:t>
            </a:r>
            <a:endParaRPr lang="fr-BF" dirty="0"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dirty="0">
                <a:latin typeface="+mn-lt"/>
              </a:rPr>
              <a:t>des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laboratoires</a:t>
            </a:r>
            <a:r>
              <a:rPr lang="fr-FR" dirty="0">
                <a:latin typeface="+mn-lt"/>
              </a:rPr>
              <a:t> spécialisés</a:t>
            </a:r>
            <a:endParaRPr lang="fr-BF" dirty="0"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dirty="0">
                <a:latin typeface="+mn-lt"/>
              </a:rPr>
              <a:t>01 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ferme d’application </a:t>
            </a:r>
            <a:r>
              <a:rPr lang="fr-FR" dirty="0">
                <a:latin typeface="+mn-lt"/>
              </a:rPr>
              <a:t>comportant des unités de production</a:t>
            </a:r>
            <a:endParaRPr lang="fr-BF" dirty="0"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dirty="0">
                <a:latin typeface="+mn-lt"/>
              </a:rPr>
              <a:t>des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halls de technologies </a:t>
            </a:r>
            <a:endParaRPr lang="fr-BF" dirty="0">
              <a:solidFill>
                <a:srgbClr val="C00000"/>
              </a:solidFill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dirty="0">
                <a:latin typeface="+mn-lt"/>
              </a:rPr>
              <a:t>des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bibliothèques spécialisées </a:t>
            </a:r>
            <a:r>
              <a:rPr lang="fr-FR" dirty="0">
                <a:latin typeface="+mn-lt"/>
              </a:rPr>
              <a:t>avec accès à Internet.</a:t>
            </a:r>
            <a:endParaRPr lang="fr-BF" dirty="0"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dirty="0">
                <a:latin typeface="+mn-lt"/>
              </a:rPr>
              <a:t>01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amphithéâtre</a:t>
            </a:r>
            <a:r>
              <a:rPr lang="fr-FR" dirty="0">
                <a:latin typeface="+mn-lt"/>
              </a:rPr>
              <a:t>, des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salles</a:t>
            </a:r>
            <a:r>
              <a:rPr lang="fr-FR" dirty="0">
                <a:latin typeface="+mn-lt"/>
              </a:rPr>
              <a:t> de cours et de TD équipés 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fr-FR" dirty="0">
                <a:latin typeface="+mn-lt"/>
              </a:rPr>
              <a:t>des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laboratoires</a:t>
            </a:r>
            <a:r>
              <a:rPr lang="fr-FR" dirty="0">
                <a:latin typeface="+mn-lt"/>
              </a:rPr>
              <a:t> d’anatomie équipés aux normes avec salle de dissection et chambre froide </a:t>
            </a:r>
            <a:endParaRPr lang="fr-BF" dirty="0"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dirty="0">
                <a:latin typeface="+mn-lt"/>
              </a:rPr>
              <a:t>des laboratoires de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biochimie clinique </a:t>
            </a:r>
            <a:r>
              <a:rPr lang="fr-FR" dirty="0">
                <a:latin typeface="+mn-lt"/>
              </a:rPr>
              <a:t>et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d’hématologie vétérinaire</a:t>
            </a:r>
            <a:r>
              <a:rPr lang="fr-FR" dirty="0">
                <a:latin typeface="+mn-lt"/>
              </a:rPr>
              <a:t> </a:t>
            </a:r>
            <a:endParaRPr lang="fr-BF" dirty="0"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dirty="0">
                <a:latin typeface="+mn-lt"/>
              </a:rPr>
              <a:t>01 laboratoire de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bactériologie</a:t>
            </a:r>
            <a:r>
              <a:rPr lang="fr-FR" dirty="0">
                <a:latin typeface="+mn-lt"/>
              </a:rPr>
              <a:t> et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virologie vétérinaires | </a:t>
            </a:r>
            <a:r>
              <a:rPr lang="fr-FR" dirty="0">
                <a:latin typeface="+mn-lt"/>
              </a:rPr>
              <a:t>01 laboratoire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d’anatomie pathologique | </a:t>
            </a:r>
            <a:r>
              <a:rPr lang="fr-FR" dirty="0">
                <a:latin typeface="+mn-lt"/>
              </a:rPr>
              <a:t>01 laboratoire de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parasitologie</a:t>
            </a:r>
            <a:r>
              <a:rPr lang="fr-FR" dirty="0">
                <a:latin typeface="+mn-lt"/>
              </a:rPr>
              <a:t> | 01 laboratoire de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bromatologie</a:t>
            </a:r>
            <a:r>
              <a:rPr lang="fr-FR" dirty="0">
                <a:latin typeface="+mn-lt"/>
              </a:rPr>
              <a:t>, alimentation nutrition |01 laboratoire de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génétique | </a:t>
            </a:r>
            <a:r>
              <a:rPr lang="fr-FR" dirty="0">
                <a:latin typeface="+mn-lt"/>
              </a:rPr>
              <a:t>01 laboratoire de </a:t>
            </a:r>
            <a:r>
              <a:rPr lang="fr-FR" dirty="0">
                <a:solidFill>
                  <a:srgbClr val="C00000"/>
                </a:solidFill>
                <a:latin typeface="+mn-lt"/>
              </a:rPr>
              <a:t>microbiologie</a:t>
            </a:r>
            <a:r>
              <a:rPr lang="fr-FR" dirty="0">
                <a:latin typeface="+mn-lt"/>
              </a:rPr>
              <a:t> alimentaire </a:t>
            </a:r>
            <a:endParaRPr lang="fr-BF" dirty="0">
              <a:latin typeface="+mn-lt"/>
            </a:endParaRPr>
          </a:p>
          <a:p>
            <a:pPr algn="just"/>
            <a:endParaRPr lang="fr-FR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Google Shape;1424;p36">
            <a:extLst>
              <a:ext uri="{FF2B5EF4-FFF2-40B4-BE49-F238E27FC236}">
                <a16:creationId xmlns:a16="http://schemas.microsoft.com/office/drawing/2014/main" id="{08353D8B-B7CB-F4EF-C69C-D6C3BE1C8A42}"/>
              </a:ext>
            </a:extLst>
          </p:cNvPr>
          <p:cNvSpPr txBox="1"/>
          <p:nvPr/>
        </p:nvSpPr>
        <p:spPr>
          <a:xfrm flipH="1">
            <a:off x="720000" y="927963"/>
            <a:ext cx="3838576" cy="52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600" b="1" dirty="0">
                <a:solidFill>
                  <a:srgbClr val="942092"/>
                </a:solidFill>
                <a:latin typeface="Arial Nova Cond" panose="020B0506020202020204" pitchFamily="34" charset="0"/>
              </a:rPr>
              <a:t>Sciences et médecine vétérinaires [1/2]</a:t>
            </a:r>
          </a:p>
        </p:txBody>
      </p:sp>
    </p:spTree>
    <p:extLst>
      <p:ext uri="{BB962C8B-B14F-4D97-AF65-F5344CB8AC3E}">
        <p14:creationId xmlns:p14="http://schemas.microsoft.com/office/powerpoint/2010/main" val="2029481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4E6E9EF2-45C2-5485-5B02-AD4886693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68C36C18-619E-90A7-9770-8F49440F8C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400" noProof="0" dirty="0">
                <a:latin typeface="Arial Nova Cond" panose="020B0506020202020204" pitchFamily="34" charset="0"/>
              </a:rPr>
              <a:t>IV.- </a:t>
            </a:r>
            <a:r>
              <a:rPr lang="fr-FR" sz="2400" dirty="0">
                <a:latin typeface="Arial Nova Cond" panose="020B0506020202020204" pitchFamily="34" charset="0"/>
              </a:rPr>
              <a:t>Dispositions spécifiques aux SDS</a:t>
            </a:r>
            <a:endParaRPr lang="fr-FR" sz="2400" noProof="0" dirty="0">
              <a:latin typeface="Arial Nova Cond" panose="020B0506020202020204" pitchFamily="34" charset="0"/>
            </a:endParaRP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B77A3FB8-B1B3-D849-E097-5E0D5E7864A9}"/>
              </a:ext>
            </a:extLst>
          </p:cNvPr>
          <p:cNvSpPr txBox="1"/>
          <p:nvPr/>
        </p:nvSpPr>
        <p:spPr>
          <a:xfrm flipH="1">
            <a:off x="266696" y="1362075"/>
            <a:ext cx="8591551" cy="3486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600" b="1" dirty="0">
                <a:solidFill>
                  <a:schemeClr val="tx1"/>
                </a:solidFill>
                <a:latin typeface="+mn-lt"/>
              </a:rPr>
              <a:t>Normes minimales spécifiques </a:t>
            </a:r>
            <a:r>
              <a:rPr lang="fr-FR" sz="1600" b="1" dirty="0">
                <a:solidFill>
                  <a:srgbClr val="0070C0"/>
                </a:solidFill>
                <a:latin typeface="+mn-lt"/>
              </a:rPr>
              <a:t>infrastructures et équipements </a:t>
            </a:r>
            <a:r>
              <a:rPr lang="fr-FR" sz="16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algn="just"/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sz="1600" dirty="0">
                <a:latin typeface="+mn-lt"/>
              </a:rPr>
              <a:t>des </a:t>
            </a:r>
            <a:r>
              <a:rPr lang="fr-FR" sz="1600" dirty="0">
                <a:solidFill>
                  <a:srgbClr val="C00000"/>
                </a:solidFill>
                <a:latin typeface="+mn-lt"/>
              </a:rPr>
              <a:t>salles de simulation </a:t>
            </a:r>
            <a:r>
              <a:rPr lang="fr-FR" sz="1600" dirty="0">
                <a:latin typeface="+mn-lt"/>
              </a:rPr>
              <a:t>équipées aux normes </a:t>
            </a:r>
            <a:endParaRPr lang="fr-BF" sz="1600" dirty="0"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sz="1600" dirty="0">
                <a:latin typeface="+mn-lt"/>
              </a:rPr>
              <a:t>de </a:t>
            </a:r>
            <a:r>
              <a:rPr lang="fr-FR" sz="1600" dirty="0">
                <a:solidFill>
                  <a:srgbClr val="C00000"/>
                </a:solidFill>
                <a:latin typeface="+mn-lt"/>
              </a:rPr>
              <a:t>salles multimédia équipées </a:t>
            </a:r>
            <a:r>
              <a:rPr lang="fr-FR" sz="1600" dirty="0">
                <a:latin typeface="+mn-lt"/>
              </a:rPr>
              <a:t>aux normes </a:t>
            </a:r>
            <a:endParaRPr lang="fr-BF" sz="1600" dirty="0"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fr-FR" sz="1600" dirty="0">
                <a:latin typeface="+mn-lt"/>
              </a:rPr>
              <a:t>01 </a:t>
            </a:r>
            <a:r>
              <a:rPr lang="fr-FR" sz="1600" dirty="0">
                <a:solidFill>
                  <a:srgbClr val="C00000"/>
                </a:solidFill>
                <a:latin typeface="+mn-lt"/>
              </a:rPr>
              <a:t>clinique vétérinaire </a:t>
            </a:r>
            <a:r>
              <a:rPr lang="fr-FR" sz="1600" dirty="0">
                <a:latin typeface="+mn-lt"/>
              </a:rPr>
              <a:t>équipée et aux normes)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fr-FR" sz="1600" dirty="0">
                <a:latin typeface="+mn-lt"/>
              </a:rPr>
              <a:t>Des </a:t>
            </a:r>
            <a:r>
              <a:rPr lang="fr-FR" sz="1600" dirty="0">
                <a:solidFill>
                  <a:srgbClr val="C00000"/>
                </a:solidFill>
                <a:latin typeface="+mn-lt"/>
              </a:rPr>
              <a:t>équipements médicaux </a:t>
            </a:r>
            <a:r>
              <a:rPr lang="fr-FR" sz="1600" dirty="0">
                <a:latin typeface="+mn-lt"/>
              </a:rPr>
              <a:t>de </a:t>
            </a:r>
            <a:r>
              <a:rPr lang="fr-FR" sz="1600" dirty="0">
                <a:solidFill>
                  <a:srgbClr val="942092"/>
                </a:solidFill>
                <a:latin typeface="+mn-lt"/>
              </a:rPr>
              <a:t>base</a:t>
            </a:r>
            <a:r>
              <a:rPr lang="fr-FR" sz="1600" dirty="0">
                <a:latin typeface="+mn-lt"/>
              </a:rPr>
              <a:t>, de </a:t>
            </a:r>
            <a:r>
              <a:rPr lang="fr-FR" sz="1600" dirty="0">
                <a:solidFill>
                  <a:srgbClr val="942092"/>
                </a:solidFill>
                <a:latin typeface="+mn-lt"/>
              </a:rPr>
              <a:t>dissection</a:t>
            </a:r>
            <a:r>
              <a:rPr lang="fr-FR" sz="1600" dirty="0">
                <a:latin typeface="+mn-lt"/>
              </a:rPr>
              <a:t>, de </a:t>
            </a:r>
            <a:r>
              <a:rPr lang="fr-FR" sz="1600" dirty="0">
                <a:solidFill>
                  <a:srgbClr val="942092"/>
                </a:solidFill>
                <a:latin typeface="+mn-lt"/>
              </a:rPr>
              <a:t>simulation</a:t>
            </a:r>
            <a:r>
              <a:rPr lang="fr-FR" sz="1600" dirty="0">
                <a:latin typeface="+mn-lt"/>
              </a:rPr>
              <a:t>,  de </a:t>
            </a:r>
            <a:r>
              <a:rPr lang="fr-FR" sz="1600" dirty="0">
                <a:solidFill>
                  <a:srgbClr val="942092"/>
                </a:solidFill>
                <a:latin typeface="+mn-lt"/>
              </a:rPr>
              <a:t>radiologie</a:t>
            </a:r>
            <a:r>
              <a:rPr lang="fr-FR" sz="1600" dirty="0">
                <a:latin typeface="+mn-lt"/>
              </a:rPr>
              <a:t> et </a:t>
            </a:r>
            <a:r>
              <a:rPr lang="fr-FR" sz="1600" dirty="0">
                <a:solidFill>
                  <a:srgbClr val="942092"/>
                </a:solidFill>
                <a:latin typeface="+mn-lt"/>
              </a:rPr>
              <a:t>d’imagerie médicale</a:t>
            </a:r>
            <a:r>
              <a:rPr lang="fr-FR" sz="1600" dirty="0">
                <a:latin typeface="+mn-lt"/>
              </a:rPr>
              <a:t>, d'</a:t>
            </a:r>
            <a:r>
              <a:rPr lang="fr-FR" sz="1600" dirty="0">
                <a:solidFill>
                  <a:srgbClr val="942092"/>
                </a:solidFill>
                <a:latin typeface="+mn-lt"/>
              </a:rPr>
              <a:t>anesthésie</a:t>
            </a:r>
            <a:r>
              <a:rPr lang="fr-FR" sz="1600" dirty="0">
                <a:latin typeface="+mn-lt"/>
              </a:rPr>
              <a:t>, de </a:t>
            </a:r>
            <a:r>
              <a:rPr lang="fr-FR" sz="1600" dirty="0">
                <a:solidFill>
                  <a:srgbClr val="942092"/>
                </a:solidFill>
                <a:latin typeface="+mn-lt"/>
              </a:rPr>
              <a:t>laboratoire</a:t>
            </a:r>
            <a:r>
              <a:rPr lang="fr-FR" sz="1600" dirty="0">
                <a:latin typeface="+mn-lt"/>
              </a:rPr>
              <a:t>, de </a:t>
            </a:r>
            <a:r>
              <a:rPr lang="fr-FR" sz="1600" dirty="0">
                <a:solidFill>
                  <a:srgbClr val="942092"/>
                </a:solidFill>
                <a:latin typeface="+mn-lt"/>
              </a:rPr>
              <a:t>chirurgie</a:t>
            </a:r>
            <a:r>
              <a:rPr lang="fr-FR" sz="1600" dirty="0">
                <a:latin typeface="+mn-lt"/>
              </a:rPr>
              <a:t> et de </a:t>
            </a:r>
            <a:r>
              <a:rPr lang="fr-FR" sz="1600" dirty="0">
                <a:solidFill>
                  <a:srgbClr val="942092"/>
                </a:solidFill>
                <a:latin typeface="+mn-lt"/>
              </a:rPr>
              <a:t>reproduction</a:t>
            </a:r>
            <a:r>
              <a:rPr lang="fr-FR" sz="1600" dirty="0">
                <a:latin typeface="+mn-lt"/>
              </a:rPr>
              <a:t>, </a:t>
            </a:r>
            <a:r>
              <a:rPr lang="fr-BF" sz="1600" dirty="0">
                <a:latin typeface="+mn-lt"/>
              </a:rPr>
              <a:t>des </a:t>
            </a:r>
            <a:r>
              <a:rPr lang="fr-FR" sz="1600" dirty="0">
                <a:solidFill>
                  <a:srgbClr val="942092"/>
                </a:solidFill>
                <a:latin typeface="+mn-lt"/>
              </a:rPr>
              <a:t>systèmes informatiques </a:t>
            </a:r>
            <a:r>
              <a:rPr lang="fr-FR" sz="1600" dirty="0">
                <a:latin typeface="+mn-lt"/>
              </a:rPr>
              <a:t>et </a:t>
            </a:r>
            <a:r>
              <a:rPr lang="fr-FR" sz="1600" dirty="0">
                <a:solidFill>
                  <a:srgbClr val="942092"/>
                </a:solidFill>
                <a:latin typeface="+mn-lt"/>
              </a:rPr>
              <a:t>logiciels</a:t>
            </a:r>
            <a:r>
              <a:rPr lang="fr-FR" sz="1600" dirty="0">
                <a:latin typeface="+mn-lt"/>
              </a:rPr>
              <a:t>, de </a:t>
            </a:r>
            <a:r>
              <a:rPr lang="fr-FR" sz="1600" dirty="0">
                <a:solidFill>
                  <a:srgbClr val="942092"/>
                </a:solidFill>
                <a:latin typeface="+mn-lt"/>
              </a:rPr>
              <a:t>dentisterie</a:t>
            </a:r>
            <a:r>
              <a:rPr lang="fr-FR" sz="1600" dirty="0">
                <a:latin typeface="+mn-lt"/>
              </a:rPr>
              <a:t>, </a:t>
            </a:r>
            <a:r>
              <a:rPr lang="fr-FR" sz="1600" dirty="0">
                <a:solidFill>
                  <a:srgbClr val="942092"/>
                </a:solidFill>
                <a:latin typeface="+mn-lt"/>
              </a:rPr>
              <a:t>contention</a:t>
            </a:r>
            <a:r>
              <a:rPr lang="fr-FR" sz="1600" dirty="0">
                <a:latin typeface="+mn-lt"/>
              </a:rPr>
              <a:t> et de </a:t>
            </a:r>
            <a:r>
              <a:rPr lang="fr-FR" sz="1600" dirty="0">
                <a:solidFill>
                  <a:srgbClr val="942092"/>
                </a:solidFill>
                <a:latin typeface="+mn-lt"/>
              </a:rPr>
              <a:t>sécurité</a:t>
            </a:r>
            <a:r>
              <a:rPr lang="fr-FR" sz="1600" dirty="0">
                <a:latin typeface="+mn-lt"/>
              </a:rPr>
              <a:t>, de </a:t>
            </a:r>
            <a:r>
              <a:rPr lang="fr-FR" sz="1600" dirty="0">
                <a:solidFill>
                  <a:srgbClr val="942092"/>
                </a:solidFill>
                <a:latin typeface="+mn-lt"/>
              </a:rPr>
              <a:t>soins intensifs</a:t>
            </a:r>
            <a:r>
              <a:rPr lang="fr-FR" sz="1600" dirty="0">
                <a:latin typeface="+mn-lt"/>
              </a:rPr>
              <a:t>, de </a:t>
            </a:r>
            <a:r>
              <a:rPr lang="fr-FR" sz="1600" dirty="0">
                <a:solidFill>
                  <a:srgbClr val="942092"/>
                </a:solidFill>
                <a:latin typeface="+mn-lt"/>
              </a:rPr>
              <a:t>gestion des déchets</a:t>
            </a:r>
            <a:r>
              <a:rPr lang="fr-FR" sz="1600" dirty="0">
                <a:latin typeface="+mn-lt"/>
              </a:rPr>
              <a:t>, de </a:t>
            </a:r>
            <a:r>
              <a:rPr lang="fr-FR" sz="1600" dirty="0">
                <a:solidFill>
                  <a:srgbClr val="942092"/>
                </a:solidFill>
                <a:latin typeface="+mn-lt"/>
              </a:rPr>
              <a:t>sécurité et d'hygiène</a:t>
            </a:r>
            <a:r>
              <a:rPr lang="fr-FR" sz="1600" dirty="0">
                <a:latin typeface="+mn-lt"/>
              </a:rPr>
              <a:t>, de </a:t>
            </a:r>
            <a:r>
              <a:rPr lang="fr-FR" sz="1600" dirty="0">
                <a:solidFill>
                  <a:srgbClr val="942092"/>
                </a:solidFill>
                <a:latin typeface="+mn-lt"/>
              </a:rPr>
              <a:t>bureau</a:t>
            </a:r>
            <a:r>
              <a:rPr lang="fr-FR" sz="1600" dirty="0">
                <a:latin typeface="+mn-lt"/>
              </a:rPr>
              <a:t> et de </a:t>
            </a:r>
            <a:r>
              <a:rPr lang="fr-FR" sz="1600" dirty="0">
                <a:solidFill>
                  <a:srgbClr val="942092"/>
                </a:solidFill>
                <a:latin typeface="+mn-lt"/>
              </a:rPr>
              <a:t>réception</a:t>
            </a:r>
            <a:r>
              <a:rPr lang="fr-FR" sz="1600" dirty="0">
                <a:latin typeface="+mn-lt"/>
              </a:rPr>
              <a:t>.</a:t>
            </a:r>
            <a:endParaRPr lang="fr-BF" sz="1600" dirty="0">
              <a:latin typeface="+mn-lt"/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fr-BF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fr-F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Google Shape;1424;p36">
            <a:extLst>
              <a:ext uri="{FF2B5EF4-FFF2-40B4-BE49-F238E27FC236}">
                <a16:creationId xmlns:a16="http://schemas.microsoft.com/office/drawing/2014/main" id="{BC41323A-CEE0-89DC-F20D-C0CAF20567AC}"/>
              </a:ext>
            </a:extLst>
          </p:cNvPr>
          <p:cNvSpPr txBox="1"/>
          <p:nvPr/>
        </p:nvSpPr>
        <p:spPr>
          <a:xfrm flipH="1">
            <a:off x="719999" y="927963"/>
            <a:ext cx="5965069" cy="52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600" b="1" dirty="0">
                <a:solidFill>
                  <a:srgbClr val="942092"/>
                </a:solidFill>
                <a:latin typeface="Arial Nova Cond" panose="020B0506020202020204" pitchFamily="34" charset="0"/>
              </a:rPr>
              <a:t>Sciences et médecine vétérinaires [2/2]</a:t>
            </a:r>
          </a:p>
        </p:txBody>
      </p:sp>
    </p:spTree>
    <p:extLst>
      <p:ext uri="{BB962C8B-B14F-4D97-AF65-F5344CB8AC3E}">
        <p14:creationId xmlns:p14="http://schemas.microsoft.com/office/powerpoint/2010/main" val="292106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5B057B1B-8482-1F34-FF44-F95CDB99B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93265709-AC00-86EB-5B3F-B0B0ECDA7F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9290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400" noProof="0" dirty="0">
                <a:latin typeface="Arial Nova Cond" panose="020B0506020202020204" pitchFamily="34" charset="0"/>
              </a:rPr>
              <a:t>IV.- </a:t>
            </a:r>
            <a:r>
              <a:rPr lang="fr-FR" sz="2400" dirty="0">
                <a:latin typeface="Arial Nova Cond" panose="020B0506020202020204" pitchFamily="34" charset="0"/>
              </a:rPr>
              <a:t>Dispositions spécifiques aux SDS</a:t>
            </a:r>
            <a:endParaRPr lang="fr-FR" sz="2400" noProof="0" dirty="0">
              <a:latin typeface="Arial Nova Cond" panose="020B0506020202020204" pitchFamily="34" charset="0"/>
            </a:endParaRP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6DF2FEB5-75CE-6A3B-B694-E7D52B6C6BAB}"/>
              </a:ext>
            </a:extLst>
          </p:cNvPr>
          <p:cNvSpPr txBox="1"/>
          <p:nvPr/>
        </p:nvSpPr>
        <p:spPr>
          <a:xfrm flipH="1">
            <a:off x="342500" y="1177300"/>
            <a:ext cx="8591551" cy="3707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6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Normes minimales spécifiques en termes de </a:t>
            </a:r>
            <a:r>
              <a:rPr lang="fr-FR" sz="1600" b="1" dirty="0">
                <a:solidFill>
                  <a:srgbClr val="0070C0"/>
                </a:solidFill>
                <a:latin typeface="Arial Nova Cond" panose="020B0506020202020204" pitchFamily="34" charset="0"/>
              </a:rPr>
              <a:t>personnels</a:t>
            </a:r>
            <a:r>
              <a:rPr lang="fr-FR" sz="16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:</a:t>
            </a:r>
          </a:p>
          <a:p>
            <a:pPr algn="just"/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60%</a:t>
            </a:r>
            <a:r>
              <a:rPr lang="fr-FR" sz="1600" dirty="0">
                <a:latin typeface="Arial Nova Cond" panose="020B0506020202020204" pitchFamily="34" charset="0"/>
              </a:rPr>
              <a:t> des EHU doivent être 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permanents</a:t>
            </a:r>
            <a:r>
              <a:rPr lang="fr-FR" sz="1600" dirty="0">
                <a:latin typeface="Arial Nova Cond" panose="020B0506020202020204" pitchFamily="34" charset="0"/>
              </a:rPr>
              <a:t> dans les spécialités médicales</a:t>
            </a:r>
          </a:p>
          <a:p>
            <a:pPr marL="285750" lvl="1" indent="-285750" algn="just">
              <a:buFont typeface="Wingdings" pitchFamily="2" charset="2"/>
              <a:buChar char="q"/>
            </a:pPr>
            <a:r>
              <a:rPr lang="fr-FR" sz="1600" dirty="0">
                <a:latin typeface="Arial Nova Cond" panose="020B0506020202020204" pitchFamily="34" charset="0"/>
              </a:rPr>
              <a:t>L’IPES doit d</a:t>
            </a:r>
            <a:r>
              <a:rPr lang="fr-BF" sz="1600" dirty="0">
                <a:latin typeface="Arial Nova Cond" panose="020B0506020202020204" pitchFamily="34" charset="0"/>
              </a:rPr>
              <a:t>isposer </a:t>
            </a:r>
            <a:r>
              <a:rPr lang="fr-BF" sz="1600" dirty="0">
                <a:solidFill>
                  <a:srgbClr val="942092"/>
                </a:solidFill>
                <a:latin typeface="Arial Nova Cond" panose="020B0506020202020204" pitchFamily="34" charset="0"/>
              </a:rPr>
              <a:t>d’01 </a:t>
            </a:r>
            <a:r>
              <a:rPr lang="fr-BF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EP au moins dans chacune des disciplines suiv </a:t>
            </a:r>
            <a:r>
              <a:rPr lang="fr-BF" sz="1600" dirty="0">
                <a:solidFill>
                  <a:schemeClr val="bg1">
                    <a:lumMod val="10000"/>
                  </a:schemeClr>
                </a:solidFill>
              </a:rPr>
              <a:t>[</a:t>
            </a:r>
            <a:r>
              <a:rPr lang="fr-FR" sz="1200" dirty="0">
                <a:solidFill>
                  <a:srgbClr val="00B050"/>
                </a:solidFill>
              </a:rPr>
              <a:t>Anatomie</a:t>
            </a:r>
            <a:r>
              <a:rPr lang="fr-FR" sz="1200" dirty="0">
                <a:solidFill>
                  <a:srgbClr val="FF0000"/>
                </a:solidFill>
              </a:rPr>
              <a:t> </a:t>
            </a:r>
            <a:r>
              <a:rPr lang="fr-FR" sz="1200" dirty="0">
                <a:solidFill>
                  <a:schemeClr val="bg1">
                    <a:lumMod val="10000"/>
                  </a:schemeClr>
                </a:solidFill>
              </a:rPr>
              <a:t>humaine, Physiologie humaine, </a:t>
            </a:r>
            <a:r>
              <a:rPr lang="fr-FR" sz="1200" dirty="0">
                <a:solidFill>
                  <a:srgbClr val="00B050"/>
                </a:solidFill>
              </a:rPr>
              <a:t>Histologie-embryologie</a:t>
            </a:r>
            <a:r>
              <a:rPr lang="fr-FR" sz="1200" dirty="0">
                <a:solidFill>
                  <a:srgbClr val="FF0000"/>
                </a:solidFill>
              </a:rPr>
              <a:t>, </a:t>
            </a:r>
            <a:r>
              <a:rPr lang="fr-FR" sz="1200" dirty="0">
                <a:solidFill>
                  <a:srgbClr val="00B050"/>
                </a:solidFill>
              </a:rPr>
              <a:t>Médecine interne</a:t>
            </a:r>
            <a:r>
              <a:rPr lang="fr-FR" sz="1200" dirty="0">
                <a:solidFill>
                  <a:srgbClr val="FF0000"/>
                </a:solidFill>
              </a:rPr>
              <a:t>, </a:t>
            </a:r>
            <a:r>
              <a:rPr lang="fr-FR" sz="1200" dirty="0">
                <a:solidFill>
                  <a:schemeClr val="bg1">
                    <a:lumMod val="10000"/>
                  </a:schemeClr>
                </a:solidFill>
              </a:rPr>
              <a:t>Cardiologie, Dermatologie, Gastro-entérologie, Gériatrie, Hématologie Clinique, Biologie, Maladies Infectieuses, Médecine Préventive, Médecine Légale et du Travail, Néphrologie, Neurologie, Pneumologie, Psychiatrie, Radiothérapie, Rhumatologie, Épidémiologie, Santé publique,</a:t>
            </a:r>
            <a:r>
              <a:rPr lang="fr-FR" sz="1200" dirty="0">
                <a:solidFill>
                  <a:srgbClr val="FF0000"/>
                </a:solidFill>
              </a:rPr>
              <a:t> </a:t>
            </a:r>
            <a:r>
              <a:rPr lang="fr-FR" sz="1200" dirty="0">
                <a:solidFill>
                  <a:srgbClr val="00B050"/>
                </a:solidFill>
              </a:rPr>
              <a:t>Pédiatrie</a:t>
            </a:r>
            <a:r>
              <a:rPr lang="fr-FR" sz="1200" dirty="0">
                <a:solidFill>
                  <a:srgbClr val="FF0000"/>
                </a:solidFill>
              </a:rPr>
              <a:t>, </a:t>
            </a:r>
            <a:r>
              <a:rPr lang="fr-FR" sz="1200" dirty="0">
                <a:solidFill>
                  <a:srgbClr val="00B050"/>
                </a:solidFill>
              </a:rPr>
              <a:t>Gynécologie-obstétrique</a:t>
            </a:r>
            <a:r>
              <a:rPr lang="fr-FR" sz="1200" dirty="0">
                <a:solidFill>
                  <a:srgbClr val="FF0000"/>
                </a:solidFill>
              </a:rPr>
              <a:t>, </a:t>
            </a:r>
            <a:r>
              <a:rPr lang="fr-FR" sz="1200" dirty="0">
                <a:solidFill>
                  <a:schemeClr val="bg1">
                    <a:lumMod val="10000"/>
                  </a:schemeClr>
                </a:solidFill>
              </a:rPr>
              <a:t>Chirurgie générale, </a:t>
            </a:r>
            <a:r>
              <a:rPr lang="fr-FR" sz="1200" dirty="0">
                <a:solidFill>
                  <a:srgbClr val="C00000"/>
                </a:solidFill>
              </a:rPr>
              <a:t>Biochimie</a:t>
            </a:r>
            <a:r>
              <a:rPr lang="fr-FR" dirty="0">
                <a:solidFill>
                  <a:srgbClr val="C00000"/>
                </a:solidFill>
              </a:rPr>
              <a:t>, </a:t>
            </a:r>
            <a:r>
              <a:rPr lang="fr-FR" sz="1200" dirty="0">
                <a:solidFill>
                  <a:srgbClr val="C00000"/>
                </a:solidFill>
              </a:rPr>
              <a:t>Microbiologie/Parasitologie/Virologie</a:t>
            </a:r>
            <a:r>
              <a:rPr lang="fr-FR" sz="1600" dirty="0"/>
              <a:t>]</a:t>
            </a: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fr-FR" sz="1600" dirty="0">
                <a:latin typeface="Arial Nova Cond" panose="020B0506020202020204" pitchFamily="34" charset="0"/>
              </a:rPr>
              <a:t>Les enseignants médecins doivent produire une 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habilitation à exercer la médecine </a:t>
            </a:r>
            <a:r>
              <a:rPr lang="fr-FR" sz="1600" dirty="0">
                <a:latin typeface="Arial Nova Cond" panose="020B0506020202020204" pitchFamily="34" charset="0"/>
              </a:rPr>
              <a:t>de l’OMBF;</a:t>
            </a:r>
            <a:endParaRPr lang="fr-BF" sz="2000" dirty="0">
              <a:latin typeface="Arial Nova Cond" panose="020B050602020202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fr-FR" sz="1600" dirty="0">
                <a:latin typeface="Arial Nova Cond" panose="020B0506020202020204" pitchFamily="34" charset="0"/>
              </a:rPr>
              <a:t>L’IPES doit produire (i) un 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engagement</a:t>
            </a:r>
            <a:r>
              <a:rPr lang="fr-FR" sz="1600" dirty="0">
                <a:latin typeface="Arial Nova Cond" panose="020B0506020202020204" pitchFamily="34" charset="0"/>
              </a:rPr>
              <a:t> 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et une planification des recrutements </a:t>
            </a:r>
            <a:r>
              <a:rPr lang="fr-FR" sz="1600" dirty="0">
                <a:latin typeface="Arial Nova Cond" panose="020B0506020202020204" pitchFamily="34" charset="0"/>
              </a:rPr>
              <a:t>sur une période de 7 ans maximum ;</a:t>
            </a:r>
            <a:r>
              <a:rPr lang="fr-BF" sz="1600" dirty="0">
                <a:latin typeface="Arial Nova Cond" panose="020B0506020202020204" pitchFamily="34" charset="0"/>
              </a:rPr>
              <a:t> </a:t>
            </a:r>
            <a:r>
              <a:rPr lang="fr-FR" sz="1600" dirty="0">
                <a:latin typeface="Arial Nova Cond" panose="020B0506020202020204" pitchFamily="34" charset="0"/>
              </a:rPr>
              <a:t>(i)</a:t>
            </a:r>
            <a:r>
              <a:rPr lang="fr-BF" sz="1600" dirty="0">
                <a:latin typeface="Arial Nova Cond" panose="020B0506020202020204" pitchFamily="34" charset="0"/>
              </a:rPr>
              <a:t> </a:t>
            </a:r>
            <a:r>
              <a:rPr lang="fr-FR" sz="1600" dirty="0">
                <a:latin typeface="Arial Nova Cond" panose="020B0506020202020204" pitchFamily="34" charset="0"/>
              </a:rPr>
              <a:t>une 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charte des stages </a:t>
            </a:r>
            <a:r>
              <a:rPr lang="fr-FR" sz="1600" dirty="0">
                <a:latin typeface="Arial Nova Cond" panose="020B0506020202020204" pitchFamily="34" charset="0"/>
              </a:rPr>
              <a:t>et des gardes des étudiants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Ages</a:t>
            </a:r>
            <a:r>
              <a:rPr lang="fr-FR" sz="1600" dirty="0">
                <a:latin typeface="Arial Nova Cond" panose="020B0506020202020204" pitchFamily="34" charset="0"/>
              </a:rPr>
              <a:t> du personnel enseignant : (i) au - 50% de 50 ans et moins ; (ii) au + 30% entre 51-65 ans; (ii) au + 20% à + de 65 ans 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fr-FR" sz="1600" dirty="0">
                <a:latin typeface="Arial Nova Cond" panose="020B0506020202020204" pitchFamily="34" charset="0"/>
              </a:rPr>
              <a:t>Le </a:t>
            </a:r>
            <a:r>
              <a:rPr lang="fr-FR" sz="1600" dirty="0">
                <a:solidFill>
                  <a:srgbClr val="942092"/>
                </a:solidFill>
                <a:latin typeface="Arial Nova Cond" panose="020B0506020202020204" pitchFamily="34" charset="0"/>
              </a:rPr>
              <a:t>ratio « étudiants/enseignant » </a:t>
            </a:r>
            <a:r>
              <a:rPr lang="fr-FR" sz="1600" dirty="0">
                <a:latin typeface="Arial Nova Cond" panose="020B0506020202020204" pitchFamily="34" charset="0"/>
              </a:rPr>
              <a:t>par spécialité médico-chirurgicale : 25 étudiants/1 enseignant.</a:t>
            </a:r>
            <a:endParaRPr lang="fr-BF" sz="1600" dirty="0">
              <a:latin typeface="Arial Nova Cond" panose="020B050602020202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fr-BF" sz="1600" dirty="0"/>
          </a:p>
        </p:txBody>
      </p:sp>
      <p:sp>
        <p:nvSpPr>
          <p:cNvPr id="2" name="Google Shape;1424;p36">
            <a:extLst>
              <a:ext uri="{FF2B5EF4-FFF2-40B4-BE49-F238E27FC236}">
                <a16:creationId xmlns:a16="http://schemas.microsoft.com/office/drawing/2014/main" id="{278E8CF6-86D0-D4AF-634E-692AD4D90994}"/>
              </a:ext>
            </a:extLst>
          </p:cNvPr>
          <p:cNvSpPr txBox="1"/>
          <p:nvPr/>
        </p:nvSpPr>
        <p:spPr>
          <a:xfrm flipH="1">
            <a:off x="723895" y="864210"/>
            <a:ext cx="3838576" cy="52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600" b="1" dirty="0">
                <a:solidFill>
                  <a:srgbClr val="942092"/>
                </a:solidFill>
                <a:latin typeface="Arial Nova Cond" panose="020B0506020202020204" pitchFamily="34" charset="0"/>
              </a:rPr>
              <a:t>Médecine [1/1] </a:t>
            </a:r>
          </a:p>
        </p:txBody>
      </p:sp>
    </p:spTree>
    <p:extLst>
      <p:ext uri="{BB962C8B-B14F-4D97-AF65-F5344CB8AC3E}">
        <p14:creationId xmlns:p14="http://schemas.microsoft.com/office/powerpoint/2010/main" val="4041274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FB602C74-0238-A2B2-B4FE-C4C7D858C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086CCC91-E08D-1579-ADD0-FD419222D4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400" noProof="0" dirty="0">
                <a:latin typeface="Arial Nova Cond" panose="020B0506020202020204" pitchFamily="34" charset="0"/>
              </a:rPr>
              <a:t>IV.- </a:t>
            </a:r>
            <a:r>
              <a:rPr lang="fr-FR" sz="2400" dirty="0">
                <a:latin typeface="Arial Nova Cond" panose="020B0506020202020204" pitchFamily="34" charset="0"/>
              </a:rPr>
              <a:t>Dispositions spécifiques aux SDS</a:t>
            </a:r>
            <a:endParaRPr lang="fr-FR" sz="2400" noProof="0" dirty="0">
              <a:latin typeface="Arial Nova Cond" panose="020B0506020202020204" pitchFamily="34" charset="0"/>
            </a:endParaRP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4DCFCACF-BDF7-BAC2-1A03-CA7A7BA42E9C}"/>
              </a:ext>
            </a:extLst>
          </p:cNvPr>
          <p:cNvSpPr txBox="1"/>
          <p:nvPr/>
        </p:nvSpPr>
        <p:spPr>
          <a:xfrm flipH="1">
            <a:off x="266696" y="1362075"/>
            <a:ext cx="8591551" cy="3486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800" b="1" dirty="0">
                <a:solidFill>
                  <a:schemeClr val="tx1"/>
                </a:solidFill>
                <a:latin typeface="+mn-lt"/>
              </a:rPr>
              <a:t>Normes minimales spécifiques en termes de </a:t>
            </a:r>
            <a:r>
              <a:rPr lang="fr-FR" sz="1800" b="1" dirty="0">
                <a:solidFill>
                  <a:srgbClr val="0070C0"/>
                </a:solidFill>
                <a:latin typeface="+mn-lt"/>
              </a:rPr>
              <a:t>personnels 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342900" lvl="0" indent="-342900" algn="just">
              <a:buFont typeface="Wingdings" pitchFamily="2" charset="2"/>
              <a:buChar char="q"/>
            </a:pPr>
            <a:endParaRPr lang="fr-FR" sz="1800" dirty="0">
              <a:latin typeface="+mn-lt"/>
            </a:endParaRP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fr-FR" sz="1600" dirty="0">
                <a:latin typeface="+mn-lt"/>
              </a:rPr>
              <a:t>Toute IPES doit d</a:t>
            </a:r>
            <a:r>
              <a:rPr lang="fr-BF" sz="1600" dirty="0">
                <a:latin typeface="+mn-lt"/>
              </a:rPr>
              <a:t>isposer d’au moins d’un </a:t>
            </a:r>
            <a:r>
              <a:rPr lang="fr-BF" sz="1600" dirty="0">
                <a:solidFill>
                  <a:srgbClr val="942092"/>
                </a:solidFill>
                <a:latin typeface="+mn-lt"/>
              </a:rPr>
              <a:t>enseignant permanent au moins dans chacune des disciplines </a:t>
            </a:r>
            <a:r>
              <a:rPr lang="fr-BF" sz="16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[</a:t>
            </a:r>
            <a:r>
              <a:rPr lang="fr-FR" dirty="0">
                <a:solidFill>
                  <a:srgbClr val="00B050"/>
                </a:solidFill>
                <a:latin typeface="+mn-lt"/>
              </a:rPr>
              <a:t>Sciences pharmaceutiques, Sciences biologiques, Physique, Chimie, Santé publique</a:t>
            </a:r>
            <a:r>
              <a:rPr lang="fr-FR" sz="1600" dirty="0">
                <a:solidFill>
                  <a:schemeClr val="tx1"/>
                </a:solidFill>
                <a:latin typeface="+mn-lt"/>
              </a:rPr>
              <a:t>]</a:t>
            </a:r>
            <a:r>
              <a:rPr lang="fr-FR" sz="1600" dirty="0">
                <a:latin typeface="+mn-lt"/>
              </a:rPr>
              <a:t>.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fr-FR" sz="1600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fr-FR" sz="1600" dirty="0">
                <a:solidFill>
                  <a:srgbClr val="C00000"/>
                </a:solidFill>
                <a:latin typeface="+mn-lt"/>
              </a:rPr>
              <a:t>Ages</a:t>
            </a:r>
            <a:r>
              <a:rPr lang="fr-FR" sz="1600" dirty="0">
                <a:latin typeface="+mn-lt"/>
              </a:rPr>
              <a:t> du personnel enseignant :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600" dirty="0">
                <a:latin typeface="+mn-lt"/>
              </a:rPr>
              <a:t>au - 50% de 50 ans ou moins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600" dirty="0">
                <a:latin typeface="+mn-lt"/>
              </a:rPr>
              <a:t>au + 30% entre 51-65 ans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600" dirty="0">
                <a:latin typeface="+mn-lt"/>
              </a:rPr>
              <a:t>au + 20% à + de 65 ans 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fr-FR" sz="1600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fr-FR" sz="1600" dirty="0">
                <a:solidFill>
                  <a:srgbClr val="942092"/>
                </a:solidFill>
                <a:latin typeface="+mn-lt"/>
              </a:rPr>
              <a:t>Ratio étudiants-enseignant </a:t>
            </a:r>
            <a:r>
              <a:rPr lang="fr-FR" sz="1600" dirty="0">
                <a:latin typeface="+mn-lt"/>
              </a:rPr>
              <a:t>: 10 étudiants / 1 enseignant</a:t>
            </a:r>
            <a:r>
              <a:rPr lang="fr-FR" sz="1800" dirty="0">
                <a:latin typeface="+mn-lt"/>
              </a:rPr>
              <a:t>.</a:t>
            </a:r>
            <a:endParaRPr lang="fr-BF" sz="1800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fr-BF" sz="1800" dirty="0">
              <a:latin typeface="+mn-lt"/>
            </a:endParaRPr>
          </a:p>
        </p:txBody>
      </p:sp>
      <p:sp>
        <p:nvSpPr>
          <p:cNvPr id="2" name="Google Shape;1424;p36">
            <a:extLst>
              <a:ext uri="{FF2B5EF4-FFF2-40B4-BE49-F238E27FC236}">
                <a16:creationId xmlns:a16="http://schemas.microsoft.com/office/drawing/2014/main" id="{418D7464-28F0-DDD0-C8FD-8D6D1BB90490}"/>
              </a:ext>
            </a:extLst>
          </p:cNvPr>
          <p:cNvSpPr txBox="1"/>
          <p:nvPr/>
        </p:nvSpPr>
        <p:spPr>
          <a:xfrm flipH="1">
            <a:off x="720000" y="927963"/>
            <a:ext cx="3838576" cy="52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800" b="1" dirty="0">
                <a:solidFill>
                  <a:srgbClr val="942092"/>
                </a:solidFill>
                <a:latin typeface="Arial Nova Cond" panose="020B0506020202020204" pitchFamily="34" charset="0"/>
              </a:rPr>
              <a:t>Pharmacie [1/1] </a:t>
            </a:r>
          </a:p>
        </p:txBody>
      </p:sp>
    </p:spTree>
    <p:extLst>
      <p:ext uri="{BB962C8B-B14F-4D97-AF65-F5344CB8AC3E}">
        <p14:creationId xmlns:p14="http://schemas.microsoft.com/office/powerpoint/2010/main" val="2174834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DA50F0C7-6D23-69A7-E096-CE81E2D28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6B9DF506-9065-B84A-03E6-FFE14F6F9F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400" noProof="0" dirty="0">
                <a:latin typeface="Arial Nova Cond" panose="020B0506020202020204" pitchFamily="34" charset="0"/>
              </a:rPr>
              <a:t>IV.- </a:t>
            </a:r>
            <a:r>
              <a:rPr lang="fr-FR" sz="2400" dirty="0">
                <a:latin typeface="Arial Nova Cond" panose="020B0506020202020204" pitchFamily="34" charset="0"/>
              </a:rPr>
              <a:t>Dispositions spécifiques aux SDS</a:t>
            </a:r>
            <a:endParaRPr lang="fr-FR" sz="2400" noProof="0" dirty="0">
              <a:latin typeface="Arial Nova Cond" panose="020B0506020202020204" pitchFamily="34" charset="0"/>
            </a:endParaRP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9CAA511E-6447-FB67-B811-6746938C7244}"/>
              </a:ext>
            </a:extLst>
          </p:cNvPr>
          <p:cNvSpPr txBox="1"/>
          <p:nvPr/>
        </p:nvSpPr>
        <p:spPr>
          <a:xfrm flipH="1">
            <a:off x="266696" y="1362075"/>
            <a:ext cx="8591551" cy="3486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800" b="1" dirty="0">
                <a:solidFill>
                  <a:schemeClr val="tx1"/>
                </a:solidFill>
                <a:latin typeface="+mn-lt"/>
              </a:rPr>
              <a:t>Normes minimales spécifiques en termes de </a:t>
            </a:r>
            <a:r>
              <a:rPr lang="fr-FR" sz="1800" b="1" dirty="0">
                <a:solidFill>
                  <a:srgbClr val="0070C0"/>
                </a:solidFill>
                <a:latin typeface="+mn-lt"/>
              </a:rPr>
              <a:t>personnels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342900" lvl="0" indent="-342900" algn="just">
              <a:buFont typeface="Wingdings" pitchFamily="2" charset="2"/>
              <a:buChar char="q"/>
            </a:pPr>
            <a:endParaRPr lang="fr-FR" sz="1800" dirty="0">
              <a:latin typeface="+mn-lt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fr-FR" sz="1600" dirty="0">
                <a:latin typeface="+mn-lt"/>
              </a:rPr>
              <a:t>Toute IPES doit d</a:t>
            </a:r>
            <a:r>
              <a:rPr lang="fr-BF" sz="1600" dirty="0">
                <a:latin typeface="+mn-lt"/>
              </a:rPr>
              <a:t>isposer d’au moins un </a:t>
            </a:r>
            <a:r>
              <a:rPr lang="fr-BF" sz="1600" dirty="0">
                <a:solidFill>
                  <a:srgbClr val="C00000"/>
                </a:solidFill>
                <a:latin typeface="+mn-lt"/>
              </a:rPr>
              <a:t>enseignant permanent </a:t>
            </a:r>
            <a:r>
              <a:rPr lang="fr-BF" sz="1600" dirty="0">
                <a:solidFill>
                  <a:srgbClr val="942092"/>
                </a:solidFill>
                <a:latin typeface="+mn-lt"/>
              </a:rPr>
              <a:t>au moins dans chacune des disciplines</a:t>
            </a:r>
            <a:r>
              <a:rPr lang="fr-BF" sz="1600" dirty="0">
                <a:solidFill>
                  <a:schemeClr val="tx1"/>
                </a:solidFill>
                <a:latin typeface="+mn-lt"/>
              </a:rPr>
              <a:t> [</a:t>
            </a:r>
            <a:r>
              <a:rPr lang="en-US" dirty="0" err="1">
                <a:solidFill>
                  <a:srgbClr val="00B050"/>
                </a:solidFill>
                <a:latin typeface="+mn-lt"/>
              </a:rPr>
              <a:t>Dentisterie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+mn-lt"/>
              </a:rPr>
              <a:t>Chirurgie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+mn-lt"/>
              </a:rPr>
              <a:t>Buccale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+mn-lt"/>
              </a:rPr>
              <a:t>Prothèse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+mn-lt"/>
              </a:rPr>
              <a:t>Orthopédie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 Dento-</a:t>
            </a:r>
            <a:r>
              <a:rPr lang="en-US" dirty="0" err="1">
                <a:solidFill>
                  <a:srgbClr val="00B050"/>
                </a:solidFill>
                <a:latin typeface="+mn-lt"/>
              </a:rPr>
              <a:t>Faciale</a:t>
            </a:r>
            <a:r>
              <a:rPr lang="fr-FR" sz="1600" dirty="0">
                <a:solidFill>
                  <a:schemeClr val="tx1"/>
                </a:solidFill>
                <a:latin typeface="+mn-lt"/>
              </a:rPr>
              <a:t>].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fr-FR" sz="1600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fr-FR" sz="1600" dirty="0">
                <a:solidFill>
                  <a:srgbClr val="C00000"/>
                </a:solidFill>
                <a:latin typeface="+mn-lt"/>
              </a:rPr>
              <a:t>Ages</a:t>
            </a:r>
            <a:r>
              <a:rPr lang="fr-FR" sz="1600" dirty="0">
                <a:latin typeface="+mn-lt"/>
              </a:rPr>
              <a:t> du personnel enseignant :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600" dirty="0">
                <a:latin typeface="+mn-lt"/>
              </a:rPr>
              <a:t>au - 50% de 50 ans ou moins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600" dirty="0">
                <a:latin typeface="+mn-lt"/>
              </a:rPr>
              <a:t>au + 30% entre 51-65 ans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600" dirty="0">
                <a:latin typeface="+mn-lt"/>
              </a:rPr>
              <a:t>au + 20% à + de 65 ans 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fr-FR" sz="1600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fr-FR" sz="1600" dirty="0">
                <a:solidFill>
                  <a:srgbClr val="C00000"/>
                </a:solidFill>
                <a:latin typeface="+mn-lt"/>
              </a:rPr>
              <a:t>Ratio</a:t>
            </a:r>
            <a:r>
              <a:rPr lang="fr-FR" sz="1600" dirty="0">
                <a:solidFill>
                  <a:srgbClr val="942092"/>
                </a:solidFill>
                <a:latin typeface="+mn-lt"/>
              </a:rPr>
              <a:t> étudiants-enseignant</a:t>
            </a:r>
            <a:r>
              <a:rPr lang="fr-FR" sz="1600" dirty="0">
                <a:latin typeface="+mn-lt"/>
              </a:rPr>
              <a:t> : 10 étudiants / 1 enseignant.</a:t>
            </a:r>
            <a:endParaRPr lang="fr-BF" sz="1600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fr-BF" sz="2000" dirty="0"/>
          </a:p>
        </p:txBody>
      </p:sp>
      <p:sp>
        <p:nvSpPr>
          <p:cNvPr id="2" name="Google Shape;1424;p36">
            <a:extLst>
              <a:ext uri="{FF2B5EF4-FFF2-40B4-BE49-F238E27FC236}">
                <a16:creationId xmlns:a16="http://schemas.microsoft.com/office/drawing/2014/main" id="{F552AFBF-40ED-CF7B-79B4-F9B550DDE4E7}"/>
              </a:ext>
            </a:extLst>
          </p:cNvPr>
          <p:cNvSpPr txBox="1"/>
          <p:nvPr/>
        </p:nvSpPr>
        <p:spPr>
          <a:xfrm flipH="1">
            <a:off x="720000" y="927963"/>
            <a:ext cx="3838576" cy="52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800" b="1" dirty="0">
                <a:solidFill>
                  <a:srgbClr val="942092"/>
                </a:solidFill>
                <a:latin typeface="Arial Nova Cond" panose="020B0506020202020204" pitchFamily="34" charset="0"/>
              </a:rPr>
              <a:t>Chirurgie dentaire [1/1] </a:t>
            </a:r>
          </a:p>
        </p:txBody>
      </p:sp>
    </p:spTree>
    <p:extLst>
      <p:ext uri="{BB962C8B-B14F-4D97-AF65-F5344CB8AC3E}">
        <p14:creationId xmlns:p14="http://schemas.microsoft.com/office/powerpoint/2010/main" val="4048245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FAED3757-21A3-652A-98CE-75969D7F5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47D723FB-2635-2E1F-09F7-F48952AD4B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400" noProof="0" dirty="0">
                <a:latin typeface="Arial Nova Cond" panose="020B0506020202020204" pitchFamily="34" charset="0"/>
              </a:rPr>
              <a:t>IV.- </a:t>
            </a:r>
            <a:r>
              <a:rPr lang="fr-FR" sz="2400" dirty="0">
                <a:latin typeface="Arial Nova Cond" panose="020B0506020202020204" pitchFamily="34" charset="0"/>
              </a:rPr>
              <a:t>Dispositions spécifiques aux SDS</a:t>
            </a:r>
            <a:endParaRPr lang="fr-FR" sz="2400" noProof="0" dirty="0">
              <a:latin typeface="Arial Nova Cond" panose="020B0506020202020204" pitchFamily="34" charset="0"/>
            </a:endParaRP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8B5E954E-6571-D02E-9853-C91C41D574E1}"/>
              </a:ext>
            </a:extLst>
          </p:cNvPr>
          <p:cNvSpPr txBox="1"/>
          <p:nvPr/>
        </p:nvSpPr>
        <p:spPr>
          <a:xfrm flipH="1">
            <a:off x="266695" y="1241311"/>
            <a:ext cx="8591551" cy="360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8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Normes minimales spécifiques en termes de </a:t>
            </a:r>
            <a:r>
              <a:rPr lang="fr-FR" sz="1800" b="1" dirty="0">
                <a:solidFill>
                  <a:srgbClr val="0070C0"/>
                </a:solidFill>
                <a:latin typeface="Arial Nova Cond" panose="020B0506020202020204" pitchFamily="34" charset="0"/>
              </a:rPr>
              <a:t>personnels</a:t>
            </a:r>
            <a:r>
              <a:rPr lang="fr-FR" sz="18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 </a:t>
            </a:r>
            <a:r>
              <a:rPr lang="fr-FR" sz="1800" dirty="0">
                <a:solidFill>
                  <a:schemeClr val="tx1"/>
                </a:solidFill>
                <a:latin typeface="Arial Nova Cond" panose="020B0506020202020204" pitchFamily="34" charset="0"/>
              </a:rPr>
              <a:t>:</a:t>
            </a:r>
          </a:p>
          <a:p>
            <a:pPr marL="342900" lvl="0" indent="-342900" algn="just">
              <a:buFont typeface="Wingdings" pitchFamily="2" charset="2"/>
              <a:buChar char="q"/>
            </a:pPr>
            <a:endParaRPr lang="fr-FR" sz="1800" dirty="0"/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fr-FR" sz="1800" dirty="0"/>
              <a:t>L’IPES doit d</a:t>
            </a:r>
            <a:r>
              <a:rPr lang="fr-BF" sz="1800" dirty="0"/>
              <a:t>isposer d’un </a:t>
            </a:r>
            <a:r>
              <a:rPr lang="fr-BF" sz="1800" dirty="0">
                <a:solidFill>
                  <a:srgbClr val="942092"/>
                </a:solidFill>
              </a:rPr>
              <a:t>enseignant permanent au moins dans chacune des disciplines </a:t>
            </a:r>
            <a:r>
              <a:rPr lang="fr-BF" sz="1800" dirty="0">
                <a:solidFill>
                  <a:schemeClr val="bg1">
                    <a:lumMod val="10000"/>
                  </a:schemeClr>
                </a:solidFill>
              </a:rPr>
              <a:t>[</a:t>
            </a:r>
            <a:r>
              <a:rPr lang="en-US" dirty="0" err="1">
                <a:solidFill>
                  <a:srgbClr val="00B050"/>
                </a:solidFill>
              </a:rPr>
              <a:t>Anatomie</a:t>
            </a:r>
            <a:r>
              <a:rPr lang="en-US" dirty="0">
                <a:solidFill>
                  <a:srgbClr val="00B050"/>
                </a:solidFill>
              </a:rPr>
              <a:t>, Maladies </a:t>
            </a:r>
            <a:r>
              <a:rPr lang="en-US" dirty="0" err="1">
                <a:solidFill>
                  <a:srgbClr val="00B050"/>
                </a:solidFill>
              </a:rPr>
              <a:t>infectieuses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Pathologie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médicale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Pathologie</a:t>
            </a:r>
            <a:r>
              <a:rPr lang="en-US" dirty="0">
                <a:solidFill>
                  <a:srgbClr val="00B050"/>
                </a:solidFill>
              </a:rPr>
              <a:t> bovine, </a:t>
            </a:r>
            <a:r>
              <a:rPr lang="fr-FR" dirty="0">
                <a:solidFill>
                  <a:srgbClr val="00B050"/>
                </a:solidFill>
              </a:rPr>
              <a:t>Pathologie des équidés et carnivores, </a:t>
            </a:r>
            <a:r>
              <a:rPr lang="en-US" dirty="0" err="1">
                <a:solidFill>
                  <a:srgbClr val="00B050"/>
                </a:solidFill>
              </a:rPr>
              <a:t>Pathologie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aviaire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Parasitologie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vétérinaire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Physiologie</a:t>
            </a:r>
            <a:r>
              <a:rPr lang="en-US" dirty="0">
                <a:solidFill>
                  <a:srgbClr val="00B050"/>
                </a:solidFill>
              </a:rPr>
              <a:t> et </a:t>
            </a:r>
            <a:r>
              <a:rPr lang="en-US" dirty="0" err="1">
                <a:solidFill>
                  <a:srgbClr val="00B050"/>
                </a:solidFill>
              </a:rPr>
              <a:t>pharmacodynamie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Microbiologie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Zootechnie</a:t>
            </a:r>
            <a:r>
              <a:rPr lang="en-US" dirty="0">
                <a:solidFill>
                  <a:srgbClr val="00B050"/>
                </a:solidFill>
              </a:rPr>
              <a:t> alimentation, </a:t>
            </a:r>
            <a:r>
              <a:rPr lang="en-US" dirty="0" err="1">
                <a:solidFill>
                  <a:srgbClr val="00B050"/>
                </a:solidFill>
              </a:rPr>
              <a:t>Génétique</a:t>
            </a:r>
            <a:r>
              <a:rPr lang="en-US" dirty="0">
                <a:solidFill>
                  <a:srgbClr val="00B050"/>
                </a:solidFill>
              </a:rPr>
              <a:t>, HIDAOA, </a:t>
            </a:r>
            <a:r>
              <a:rPr lang="en-US" dirty="0" err="1">
                <a:solidFill>
                  <a:srgbClr val="00B050"/>
                </a:solidFill>
              </a:rPr>
              <a:t>Chirurgie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Biochimie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hématologie</a:t>
            </a:r>
            <a:r>
              <a:rPr lang="en-US" dirty="0">
                <a:solidFill>
                  <a:srgbClr val="00B050"/>
                </a:solidFill>
              </a:rPr>
              <a:t>, Reproduction-</a:t>
            </a:r>
            <a:r>
              <a:rPr lang="en-US" dirty="0" err="1">
                <a:solidFill>
                  <a:srgbClr val="00B050"/>
                </a:solidFill>
              </a:rPr>
              <a:t>obstétrique</a:t>
            </a:r>
            <a:r>
              <a:rPr lang="en-US" dirty="0">
                <a:solidFill>
                  <a:srgbClr val="00B050"/>
                </a:solidFill>
              </a:rPr>
              <a:t>, Pharmacie</a:t>
            </a:r>
            <a:r>
              <a:rPr lang="fr-FR" sz="1800" dirty="0">
                <a:solidFill>
                  <a:schemeClr val="tx1"/>
                </a:solidFill>
              </a:rPr>
              <a:t>].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fr-FR" sz="18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fr-FR" sz="1800" dirty="0">
                <a:solidFill>
                  <a:srgbClr val="C00000"/>
                </a:solidFill>
                <a:latin typeface="Arial Nova Cond" panose="020B0506020202020204" pitchFamily="34" charset="0"/>
              </a:rPr>
              <a:t>Ages</a:t>
            </a:r>
            <a:r>
              <a:rPr lang="fr-FR" sz="1800" dirty="0">
                <a:latin typeface="Arial Nova Cond" panose="020B0506020202020204" pitchFamily="34" charset="0"/>
              </a:rPr>
              <a:t> du personnel enseignant :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800" dirty="0">
                <a:latin typeface="Arial Nova Cond" panose="020B0506020202020204" pitchFamily="34" charset="0"/>
              </a:rPr>
              <a:t>au - 50% à 50 ans ou moins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800" dirty="0">
                <a:latin typeface="Arial Nova Cond" panose="020B0506020202020204" pitchFamily="34" charset="0"/>
              </a:rPr>
              <a:t>au + 30% entre 51-65 ans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800" dirty="0">
                <a:latin typeface="Arial Nova Cond" panose="020B0506020202020204" pitchFamily="34" charset="0"/>
              </a:rPr>
              <a:t>au + 20% à + de 65 ans 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fr-FR" sz="18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fr-FR" sz="1800" dirty="0"/>
              <a:t>Le </a:t>
            </a:r>
            <a:r>
              <a:rPr lang="fr-FR" sz="1800" dirty="0">
                <a:solidFill>
                  <a:srgbClr val="942092"/>
                </a:solidFill>
              </a:rPr>
              <a:t>ratio étudiants-enseignant </a:t>
            </a:r>
            <a:r>
              <a:rPr lang="fr-FR" sz="1800" dirty="0"/>
              <a:t>: 25 étudiants / 1 enseignant..</a:t>
            </a:r>
            <a:endParaRPr lang="fr-BF" sz="1800" dirty="0"/>
          </a:p>
          <a:p>
            <a:pPr marL="285750" indent="-285750" algn="just">
              <a:buFont typeface="Wingdings" pitchFamily="2" charset="2"/>
              <a:buChar char="q"/>
            </a:pPr>
            <a:endParaRPr lang="fr-BF" sz="1800" dirty="0"/>
          </a:p>
        </p:txBody>
      </p:sp>
      <p:sp>
        <p:nvSpPr>
          <p:cNvPr id="2" name="Google Shape;1424;p36">
            <a:extLst>
              <a:ext uri="{FF2B5EF4-FFF2-40B4-BE49-F238E27FC236}">
                <a16:creationId xmlns:a16="http://schemas.microsoft.com/office/drawing/2014/main" id="{8C5FE13E-B03F-7A9D-23C4-FFE22BC3C41D}"/>
              </a:ext>
            </a:extLst>
          </p:cNvPr>
          <p:cNvSpPr txBox="1"/>
          <p:nvPr/>
        </p:nvSpPr>
        <p:spPr>
          <a:xfrm flipH="1">
            <a:off x="720000" y="927963"/>
            <a:ext cx="3838576" cy="52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600" b="1" dirty="0">
                <a:solidFill>
                  <a:srgbClr val="942092"/>
                </a:solidFill>
                <a:latin typeface="Arial Nova Cond" panose="020B0506020202020204" pitchFamily="34" charset="0"/>
              </a:rPr>
              <a:t>Sciences et médecine vétérinaires [1/1] </a:t>
            </a:r>
          </a:p>
        </p:txBody>
      </p:sp>
    </p:spTree>
    <p:extLst>
      <p:ext uri="{BB962C8B-B14F-4D97-AF65-F5344CB8AC3E}">
        <p14:creationId xmlns:p14="http://schemas.microsoft.com/office/powerpoint/2010/main" val="156776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E182880D-8522-2376-ECE4-B936C840B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DD884916-A1C7-AC6B-A63C-7E9C0841C6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noProof="0" dirty="0">
                <a:latin typeface="Arial Nova Cond" panose="020B0506020202020204" pitchFamily="34" charset="0"/>
              </a:rPr>
              <a:t>I.- Introduction </a:t>
            </a:r>
          </a:p>
        </p:txBody>
      </p:sp>
      <p:sp>
        <p:nvSpPr>
          <p:cNvPr id="1424" name="Google Shape;1424;p36">
            <a:extLst>
              <a:ext uri="{FF2B5EF4-FFF2-40B4-BE49-F238E27FC236}">
                <a16:creationId xmlns:a16="http://schemas.microsoft.com/office/drawing/2014/main" id="{ABEC7B04-D5AF-0A4B-186C-F6B87B94F049}"/>
              </a:ext>
            </a:extLst>
          </p:cNvPr>
          <p:cNvSpPr txBox="1"/>
          <p:nvPr/>
        </p:nvSpPr>
        <p:spPr>
          <a:xfrm flipH="1">
            <a:off x="400049" y="2307082"/>
            <a:ext cx="8181976" cy="529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fr-FR" sz="1600" dirty="0">
                <a:solidFill>
                  <a:srgbClr val="0070C0"/>
                </a:solidFill>
                <a:latin typeface="Arial Nova Cond" panose="020B0506020202020204" pitchFamily="34" charset="0"/>
                <a:sym typeface="Catamaran"/>
              </a:rPr>
              <a:t>Arrêté n°</a:t>
            </a:r>
            <a:r>
              <a:rPr lang="fr-FR" sz="1600" b="1" dirty="0">
                <a:solidFill>
                  <a:srgbClr val="0070C0"/>
                </a:solidFill>
                <a:latin typeface="Arial Nova Cond" panose="020B0506020202020204" pitchFamily="34" charset="0"/>
                <a:sym typeface="Catamaran"/>
              </a:rPr>
              <a:t>2011-170</a:t>
            </a:r>
            <a:r>
              <a:rPr lang="fr-FR" sz="1600" dirty="0">
                <a:solidFill>
                  <a:srgbClr val="0070C0"/>
                </a:solidFill>
                <a:latin typeface="Arial Nova Cond" panose="020B0506020202020204" pitchFamily="34" charset="0"/>
                <a:sym typeface="Catamaran"/>
              </a:rPr>
              <a:t>/MESS/SG/DGERS/DEPr du 18 juillet 2011 portant cahier des charges des </a:t>
            </a:r>
            <a:r>
              <a:rPr lang="fr-FR" sz="1600" b="1" dirty="0">
                <a:solidFill>
                  <a:srgbClr val="0070C0"/>
                </a:solidFill>
                <a:latin typeface="Arial Nova Cond" panose="020B0506020202020204" pitchFamily="34" charset="0"/>
                <a:sym typeface="Catamaran"/>
              </a:rPr>
              <a:t>établissements</a:t>
            </a:r>
            <a:r>
              <a:rPr lang="fr-FR" sz="1600" dirty="0">
                <a:solidFill>
                  <a:srgbClr val="0070C0"/>
                </a:solidFill>
                <a:latin typeface="Arial Nova Cond" panose="020B0506020202020204" pitchFamily="34" charset="0"/>
                <a:sym typeface="Catamaran"/>
              </a:rPr>
              <a:t> privés d’enseignement supérieur</a:t>
            </a:r>
          </a:p>
        </p:txBody>
      </p:sp>
      <p:sp>
        <p:nvSpPr>
          <p:cNvPr id="1425" name="Google Shape;1425;p36">
            <a:extLst>
              <a:ext uri="{FF2B5EF4-FFF2-40B4-BE49-F238E27FC236}">
                <a16:creationId xmlns:a16="http://schemas.microsoft.com/office/drawing/2014/main" id="{C75DE0DB-21D3-120B-6AF2-1DA4B30DEFB3}"/>
              </a:ext>
            </a:extLst>
          </p:cNvPr>
          <p:cNvSpPr txBox="1"/>
          <p:nvPr/>
        </p:nvSpPr>
        <p:spPr>
          <a:xfrm flipH="1">
            <a:off x="400049" y="3071153"/>
            <a:ext cx="805715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fr-FR" sz="1600" dirty="0">
                <a:solidFill>
                  <a:srgbClr val="942092"/>
                </a:solidFill>
                <a:latin typeface="Arial Nova Cond" panose="020B0506020202020204" pitchFamily="34" charset="0"/>
                <a:sym typeface="Catamaran"/>
              </a:rPr>
              <a:t>Arrêté n°</a:t>
            </a:r>
            <a:r>
              <a:rPr lang="fr-FR" sz="1600" b="1" dirty="0">
                <a:solidFill>
                  <a:srgbClr val="942092"/>
                </a:solidFill>
                <a:latin typeface="Arial Nova Cond" panose="020B0506020202020204" pitchFamily="34" charset="0"/>
                <a:sym typeface="Catamaran"/>
              </a:rPr>
              <a:t>2020-221</a:t>
            </a:r>
            <a:r>
              <a:rPr lang="fr-FR" sz="1600" dirty="0">
                <a:solidFill>
                  <a:srgbClr val="942092"/>
                </a:solidFill>
                <a:latin typeface="Arial Nova Cond" panose="020B0506020202020204" pitchFamily="34" charset="0"/>
                <a:sym typeface="Catamaran"/>
              </a:rPr>
              <a:t>/MESRSI/SG/DGESup du 07 juillet 2020 portant cahier des charges des Institutions Privées d'Enseignement Supérieur (IPES)</a:t>
            </a:r>
          </a:p>
        </p:txBody>
      </p:sp>
      <p:sp>
        <p:nvSpPr>
          <p:cNvPr id="1427" name="Google Shape;1427;p36">
            <a:extLst>
              <a:ext uri="{FF2B5EF4-FFF2-40B4-BE49-F238E27FC236}">
                <a16:creationId xmlns:a16="http://schemas.microsoft.com/office/drawing/2014/main" id="{CED463CB-0E84-E7D0-572F-A0744F46B6F1}"/>
              </a:ext>
            </a:extLst>
          </p:cNvPr>
          <p:cNvSpPr txBox="1"/>
          <p:nvPr/>
        </p:nvSpPr>
        <p:spPr>
          <a:xfrm flipH="1">
            <a:off x="400048" y="3923327"/>
            <a:ext cx="8324663" cy="529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fr-FR" sz="1600" dirty="0">
                <a:solidFill>
                  <a:srgbClr val="00B050"/>
                </a:solidFill>
                <a:latin typeface="Arial Nova Cond" panose="020B0506020202020204" pitchFamily="34" charset="0"/>
                <a:ea typeface="Catamaran"/>
                <a:cs typeface="Catamaran"/>
                <a:sym typeface="Catamaran"/>
              </a:rPr>
              <a:t>A</a:t>
            </a:r>
            <a:r>
              <a:rPr lang="fr-FR" sz="1600" noProof="0" dirty="0" err="1">
                <a:solidFill>
                  <a:srgbClr val="00B050"/>
                </a:solidFill>
                <a:latin typeface="Arial Nova Cond" panose="020B0506020202020204" pitchFamily="34" charset="0"/>
                <a:ea typeface="Catamaran"/>
                <a:cs typeface="Catamaran"/>
                <a:sym typeface="Catamaran"/>
              </a:rPr>
              <a:t>rrêté</a:t>
            </a:r>
            <a:r>
              <a:rPr lang="fr-FR" sz="1600" noProof="0" dirty="0">
                <a:solidFill>
                  <a:srgbClr val="00B050"/>
                </a:solidFill>
                <a:latin typeface="Arial Nova Cond" panose="020B0506020202020204" pitchFamily="34" charset="0"/>
                <a:ea typeface="Catamaran"/>
                <a:cs typeface="Catamaran"/>
                <a:sym typeface="Catamaran"/>
              </a:rPr>
              <a:t> n°2025-363/MESRI/SG/DGESup du 12</a:t>
            </a:r>
            <a:r>
              <a:rPr lang="fr-FR" sz="1600" dirty="0">
                <a:solidFill>
                  <a:srgbClr val="00B050"/>
                </a:solidFill>
                <a:latin typeface="Arial Nova Cond" panose="020B0506020202020204" pitchFamily="34" charset="0"/>
                <a:ea typeface="Catamaran"/>
                <a:cs typeface="Catamaran"/>
                <a:sym typeface="Catamaran"/>
              </a:rPr>
              <a:t> novembre 2025 </a:t>
            </a:r>
            <a:r>
              <a:rPr lang="fr-FR" sz="1600" dirty="0">
                <a:solidFill>
                  <a:srgbClr val="00B050"/>
                </a:solidFill>
                <a:latin typeface="Arial Nova Cond" panose="020B0506020202020204" pitchFamily="34" charset="0"/>
                <a:sym typeface="Catamaran"/>
              </a:rPr>
              <a:t>portant cahier des charges des Institutions Privées d'Enseignement Supérieur (IPES)</a:t>
            </a:r>
            <a:endParaRPr lang="fr-FR" sz="1600" dirty="0">
              <a:solidFill>
                <a:srgbClr val="00B050"/>
              </a:solidFill>
              <a:latin typeface="Arial Nova Cond" panose="020B0506020202020204" pitchFamily="34" charset="0"/>
              <a:cs typeface="Catamaran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fr-FR" sz="1600" noProof="0" dirty="0">
              <a:solidFill>
                <a:srgbClr val="00B050"/>
              </a:solidFill>
              <a:latin typeface="Arial Nova Cond" panose="020B0506020202020204" pitchFamily="34" charset="0"/>
              <a:ea typeface="Catamaran"/>
              <a:cs typeface="Catamaran"/>
              <a:sym typeface="Catamaran"/>
            </a:endParaRP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19A4B64F-92A5-5CE3-86A8-45FE85A03782}"/>
              </a:ext>
            </a:extLst>
          </p:cNvPr>
          <p:cNvSpPr txBox="1"/>
          <p:nvPr/>
        </p:nvSpPr>
        <p:spPr>
          <a:xfrm flipH="1">
            <a:off x="400050" y="1136436"/>
            <a:ext cx="8324664" cy="110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fr-FR" sz="1600" dirty="0">
                <a:latin typeface="Arial Nova Cond" panose="020B0506020202020204" pitchFamily="34" charset="0"/>
              </a:rPr>
              <a:t>Arrêtés n°</a:t>
            </a:r>
            <a:r>
              <a:rPr lang="fr-FR" sz="1600" b="1" dirty="0">
                <a:latin typeface="Arial Nova Cond" panose="020B0506020202020204" pitchFamily="34" charset="0"/>
              </a:rPr>
              <a:t>2002-109</a:t>
            </a:r>
            <a:r>
              <a:rPr lang="fr-FR" sz="1600" dirty="0">
                <a:latin typeface="Arial Nova Cond" panose="020B0506020202020204" pitchFamily="34" charset="0"/>
              </a:rPr>
              <a:t> et arrêté n°</a:t>
            </a:r>
            <a:r>
              <a:rPr lang="fr-FR" sz="1600" b="1" dirty="0">
                <a:latin typeface="Arial Nova Cond" panose="020B0506020202020204" pitchFamily="34" charset="0"/>
              </a:rPr>
              <a:t>2002-110</a:t>
            </a:r>
            <a:r>
              <a:rPr lang="fr-FR" sz="1600" dirty="0">
                <a:latin typeface="Arial Nova Cond" panose="020B0506020202020204" pitchFamily="34" charset="0"/>
              </a:rPr>
              <a:t>/MESSRS/SG/CNESSP/SP du 7 octobre 2002 portant respectivement cahier des charges des établissements privés d’enseignement supérieur </a:t>
            </a:r>
            <a:r>
              <a:rPr lang="fr-FR" sz="16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général</a:t>
            </a: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 et cahier des charges des établissements privés d’enseignement supérieur </a:t>
            </a:r>
            <a:r>
              <a:rPr lang="fr-FR" sz="16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technique professionnel</a:t>
            </a:r>
          </a:p>
        </p:txBody>
      </p:sp>
    </p:spTree>
    <p:extLst>
      <p:ext uri="{BB962C8B-B14F-4D97-AF65-F5344CB8AC3E}">
        <p14:creationId xmlns:p14="http://schemas.microsoft.com/office/powerpoint/2010/main" val="4123104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EE24E843-BF6F-26D2-F943-F35873F72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F40A9744-3377-BFC1-7412-26FA6AA983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400" noProof="0" dirty="0">
                <a:latin typeface="Arial Nova Cond" panose="020B0506020202020204" pitchFamily="34" charset="0"/>
              </a:rPr>
              <a:t>IV.- </a:t>
            </a:r>
            <a:r>
              <a:rPr lang="fr-FR" sz="2400" dirty="0">
                <a:latin typeface="Arial Nova Cond" panose="020B0506020202020204" pitchFamily="34" charset="0"/>
              </a:rPr>
              <a:t>Dispositions spécifiques aux STAPS </a:t>
            </a:r>
            <a:endParaRPr lang="fr-FR" sz="2400" noProof="0" dirty="0">
              <a:latin typeface="Arial Nova Cond" panose="020B0506020202020204" pitchFamily="34" charset="0"/>
            </a:endParaRP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6ABFB26D-2A01-83FC-7C5A-FC94CE486479}"/>
              </a:ext>
            </a:extLst>
          </p:cNvPr>
          <p:cNvSpPr txBox="1"/>
          <p:nvPr/>
        </p:nvSpPr>
        <p:spPr>
          <a:xfrm flipH="1">
            <a:off x="266694" y="1017725"/>
            <a:ext cx="8591551" cy="38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8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Normes minimales spécifiques liées aux </a:t>
            </a:r>
            <a:r>
              <a:rPr lang="fr-FR" sz="1800" b="1" dirty="0">
                <a:solidFill>
                  <a:srgbClr val="0070C0"/>
                </a:solidFill>
                <a:latin typeface="Arial Nova Cond" panose="020B0506020202020204" pitchFamily="34" charset="0"/>
              </a:rPr>
              <a:t>infrastructures et équipements</a:t>
            </a:r>
            <a:r>
              <a:rPr lang="fr-FR" sz="18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 </a:t>
            </a:r>
            <a:r>
              <a:rPr lang="fr-FR" sz="1800" dirty="0">
                <a:solidFill>
                  <a:schemeClr val="tx1"/>
                </a:solidFill>
                <a:latin typeface="Arial Nova Cond" panose="020B0506020202020204" pitchFamily="34" charset="0"/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1600" dirty="0"/>
              <a:t>01 </a:t>
            </a:r>
            <a:r>
              <a:rPr lang="fr-FR" sz="1600" dirty="0">
                <a:solidFill>
                  <a:srgbClr val="FF0000"/>
                </a:solidFill>
              </a:rPr>
              <a:t>piste d’athlétisme </a:t>
            </a:r>
            <a:r>
              <a:rPr lang="fr-FR" sz="1600" dirty="0"/>
              <a:t>en tartan avec au moins six (06) couloirs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1600" dirty="0"/>
              <a:t>01 </a:t>
            </a:r>
            <a:r>
              <a:rPr lang="fr-FR" sz="1600" dirty="0">
                <a:solidFill>
                  <a:srgbClr val="FF0000"/>
                </a:solidFill>
              </a:rPr>
              <a:t>sautoir </a:t>
            </a:r>
            <a:r>
              <a:rPr lang="fr-FR" sz="1600" dirty="0">
                <a:solidFill>
                  <a:schemeClr val="tx1"/>
                </a:solidFill>
              </a:rPr>
              <a:t>en </a:t>
            </a:r>
            <a:r>
              <a:rPr lang="fr-FR" sz="1600" dirty="0">
                <a:solidFill>
                  <a:srgbClr val="942092"/>
                </a:solidFill>
              </a:rPr>
              <a:t>longueur</a:t>
            </a:r>
            <a:r>
              <a:rPr lang="fr-FR" sz="1600" dirty="0">
                <a:solidFill>
                  <a:schemeClr val="tx1"/>
                </a:solidFill>
              </a:rPr>
              <a:t> et en </a:t>
            </a:r>
            <a:r>
              <a:rPr lang="fr-FR" sz="1600" dirty="0"/>
              <a:t>01 </a:t>
            </a:r>
            <a:r>
              <a:rPr lang="fr-FR" sz="1600" dirty="0">
                <a:solidFill>
                  <a:srgbClr val="FF0000"/>
                </a:solidFill>
              </a:rPr>
              <a:t>sautoir </a:t>
            </a:r>
            <a:r>
              <a:rPr lang="fr-FR" sz="1600" dirty="0">
                <a:solidFill>
                  <a:schemeClr val="tx1"/>
                </a:solidFill>
              </a:rPr>
              <a:t>en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>
                <a:solidFill>
                  <a:srgbClr val="942092"/>
                </a:solidFill>
              </a:rPr>
              <a:t>hauteur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1600" dirty="0"/>
              <a:t>01 </a:t>
            </a:r>
            <a:r>
              <a:rPr lang="fr-FR" sz="1600" dirty="0">
                <a:solidFill>
                  <a:srgbClr val="FF0000"/>
                </a:solidFill>
              </a:rPr>
              <a:t>bac d’appel </a:t>
            </a:r>
            <a:r>
              <a:rPr lang="fr-FR" sz="1600" dirty="0"/>
              <a:t>du saut à la perche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1600" dirty="0"/>
              <a:t>01 </a:t>
            </a:r>
            <a:r>
              <a:rPr lang="fr-FR" sz="1600" dirty="0">
                <a:solidFill>
                  <a:srgbClr val="FF0000"/>
                </a:solidFill>
              </a:rPr>
              <a:t>aire de </a:t>
            </a:r>
            <a:r>
              <a:rPr lang="fr-FR" sz="1600" dirty="0">
                <a:solidFill>
                  <a:srgbClr val="942092"/>
                </a:solidFill>
              </a:rPr>
              <a:t>lancer de poids </a:t>
            </a:r>
            <a:r>
              <a:rPr lang="fr-FR" sz="1600" dirty="0">
                <a:solidFill>
                  <a:srgbClr val="FF0000"/>
                </a:solidFill>
              </a:rPr>
              <a:t>et </a:t>
            </a:r>
            <a:r>
              <a:rPr lang="fr-FR" sz="1600" dirty="0"/>
              <a:t>01 </a:t>
            </a:r>
            <a:r>
              <a:rPr lang="fr-FR" sz="1600" dirty="0">
                <a:solidFill>
                  <a:srgbClr val="FF0000"/>
                </a:solidFill>
              </a:rPr>
              <a:t>aire de </a:t>
            </a:r>
            <a:r>
              <a:rPr lang="fr-FR" sz="1600" dirty="0">
                <a:solidFill>
                  <a:srgbClr val="942092"/>
                </a:solidFill>
              </a:rPr>
              <a:t>lancer de Marteau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1600" dirty="0"/>
              <a:t>01 </a:t>
            </a:r>
            <a:r>
              <a:rPr lang="fr-FR" sz="1600" dirty="0">
                <a:solidFill>
                  <a:srgbClr val="FF0000"/>
                </a:solidFill>
              </a:rPr>
              <a:t>terrain de football </a:t>
            </a:r>
            <a:r>
              <a:rPr lang="fr-FR" sz="1600" dirty="0"/>
              <a:t>de 45x90 m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1600" dirty="0"/>
              <a:t>01 </a:t>
            </a:r>
            <a:r>
              <a:rPr lang="fr-FR" sz="1600" dirty="0">
                <a:solidFill>
                  <a:srgbClr val="FF0000"/>
                </a:solidFill>
              </a:rPr>
              <a:t>plateau Omnisport </a:t>
            </a:r>
            <a:r>
              <a:rPr lang="fr-FR" sz="1600" dirty="0"/>
              <a:t>(Volley-ball -basket-ball-handball)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1600" dirty="0"/>
              <a:t>01 </a:t>
            </a:r>
            <a:r>
              <a:rPr lang="fr-FR" sz="1600" dirty="0">
                <a:solidFill>
                  <a:srgbClr val="FF0000"/>
                </a:solidFill>
              </a:rPr>
              <a:t>salle de gymnastique </a:t>
            </a:r>
            <a:r>
              <a:rPr lang="fr-FR" sz="1600" dirty="0">
                <a:solidFill>
                  <a:schemeClr val="tx1"/>
                </a:solidFill>
              </a:rPr>
              <a:t> et </a:t>
            </a:r>
            <a:r>
              <a:rPr lang="fr-FR" sz="1600" dirty="0"/>
              <a:t>01 </a:t>
            </a:r>
            <a:r>
              <a:rPr lang="fr-FR" sz="1600" dirty="0">
                <a:solidFill>
                  <a:srgbClr val="FF0000"/>
                </a:solidFill>
              </a:rPr>
              <a:t>salle de judo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1600" dirty="0"/>
              <a:t>01 </a:t>
            </a:r>
            <a:r>
              <a:rPr lang="fr-FR" sz="1600" dirty="0">
                <a:solidFill>
                  <a:srgbClr val="FF0000"/>
                </a:solidFill>
              </a:rPr>
              <a:t>ring pour la boxe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1600" dirty="0"/>
              <a:t>01 </a:t>
            </a:r>
            <a:r>
              <a:rPr lang="fr-FR" sz="1600" dirty="0">
                <a:solidFill>
                  <a:srgbClr val="FF0000"/>
                </a:solidFill>
              </a:rPr>
              <a:t>arène de lutte </a:t>
            </a:r>
            <a:r>
              <a:rPr lang="fr-FR" sz="1600" dirty="0"/>
              <a:t>traditionnelle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1600" dirty="0"/>
              <a:t>01 </a:t>
            </a:r>
            <a:r>
              <a:rPr lang="fr-FR" sz="1600" dirty="0">
                <a:solidFill>
                  <a:srgbClr val="FF0000"/>
                </a:solidFill>
              </a:rPr>
              <a:t>piscine</a:t>
            </a:r>
            <a:r>
              <a:rPr lang="fr-FR" sz="1600" dirty="0"/>
              <a:t> d’au moins 25 m de long (facultatif)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1600" dirty="0"/>
              <a:t>01 </a:t>
            </a:r>
            <a:r>
              <a:rPr lang="fr-FR" sz="1600" dirty="0">
                <a:solidFill>
                  <a:srgbClr val="FF0000"/>
                </a:solidFill>
              </a:rPr>
              <a:t>laboratoire de biomécanique </a:t>
            </a:r>
            <a:r>
              <a:rPr lang="fr-FR" sz="1600" dirty="0"/>
              <a:t>qui doit comporter :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1600" dirty="0"/>
              <a:t>01 </a:t>
            </a:r>
            <a:r>
              <a:rPr lang="fr-FR" sz="1600" dirty="0">
                <a:solidFill>
                  <a:srgbClr val="FF0000"/>
                </a:solidFill>
              </a:rPr>
              <a:t>laboratoire d’anatomie </a:t>
            </a:r>
            <a:r>
              <a:rPr lang="fr-FR" sz="1600" dirty="0"/>
              <a:t>(pouvant être jumelé avec le labo de biomécanique)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1600" dirty="0"/>
              <a:t>01 </a:t>
            </a:r>
            <a:r>
              <a:rPr lang="fr-FR" sz="1600" dirty="0">
                <a:solidFill>
                  <a:srgbClr val="FF0000"/>
                </a:solidFill>
              </a:rPr>
              <a:t>laboratoire de physiologie</a:t>
            </a:r>
            <a:endParaRPr lang="fr-FR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fr-FR" sz="1800" dirty="0"/>
          </a:p>
          <a:p>
            <a:pPr marL="285750" indent="-285750" algn="just">
              <a:buFont typeface="Wingdings" pitchFamily="2" charset="2"/>
              <a:buChar char="q"/>
            </a:pPr>
            <a:endParaRPr lang="fr-BF" sz="1800" dirty="0"/>
          </a:p>
        </p:txBody>
      </p:sp>
    </p:spTree>
    <p:extLst>
      <p:ext uri="{BB962C8B-B14F-4D97-AF65-F5344CB8AC3E}">
        <p14:creationId xmlns:p14="http://schemas.microsoft.com/office/powerpoint/2010/main" val="2108280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38DFD8D1-1F18-7EEF-969B-399CF0B4D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AE154724-09EF-0B7B-D91A-0548D02340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400" noProof="0" dirty="0">
                <a:latin typeface="Arial Nova Cond" panose="020B0506020202020204" pitchFamily="34" charset="0"/>
              </a:rPr>
              <a:t>IV.- </a:t>
            </a:r>
            <a:r>
              <a:rPr lang="fr-FR" sz="2400" dirty="0">
                <a:latin typeface="Arial Nova Cond" panose="020B0506020202020204" pitchFamily="34" charset="0"/>
              </a:rPr>
              <a:t>Dispositions spécifiques aux STAPS </a:t>
            </a:r>
            <a:endParaRPr lang="fr-FR" sz="2400" noProof="0" dirty="0">
              <a:latin typeface="Arial Nova Cond" panose="020B0506020202020204" pitchFamily="34" charset="0"/>
            </a:endParaRP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4D86D2EE-19D6-FEDE-9033-1169D1467571}"/>
              </a:ext>
            </a:extLst>
          </p:cNvPr>
          <p:cNvSpPr txBox="1"/>
          <p:nvPr/>
        </p:nvSpPr>
        <p:spPr>
          <a:xfrm flipH="1">
            <a:off x="266694" y="1017725"/>
            <a:ext cx="8591551" cy="38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8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Normes minimales spécifiques liées aux </a:t>
            </a:r>
            <a:r>
              <a:rPr lang="fr-FR" sz="1800" b="1" dirty="0">
                <a:solidFill>
                  <a:srgbClr val="0070C0"/>
                </a:solidFill>
                <a:latin typeface="Arial Nova Cond" panose="020B0506020202020204" pitchFamily="34" charset="0"/>
              </a:rPr>
              <a:t>infrastructures et équipements</a:t>
            </a:r>
            <a:r>
              <a:rPr lang="fr-FR" sz="18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 </a:t>
            </a:r>
            <a:r>
              <a:rPr lang="fr-FR" sz="1800" dirty="0">
                <a:solidFill>
                  <a:schemeClr val="tx1"/>
                </a:solidFill>
                <a:latin typeface="Arial Nova Cond" panose="020B0506020202020204" pitchFamily="34" charset="0"/>
              </a:rPr>
              <a:t>:</a:t>
            </a:r>
          </a:p>
          <a:p>
            <a:pPr algn="just"/>
            <a:endParaRPr lang="fr-FR" sz="18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1800" dirty="0">
                <a:solidFill>
                  <a:srgbClr val="C00000"/>
                </a:solidFill>
              </a:rPr>
              <a:t>Disciplines sportives minimales</a:t>
            </a:r>
            <a:r>
              <a:rPr lang="fr-FR" sz="1800" dirty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dirty="0"/>
              <a:t>Athlétisme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dirty="0"/>
              <a:t>Gymnastique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dirty="0"/>
              <a:t>Arts martiaux (Judo, Taekwondo…)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1800" dirty="0">
                <a:solidFill>
                  <a:srgbClr val="C00000"/>
                </a:solidFill>
              </a:rPr>
              <a:t>Sites de stages</a:t>
            </a:r>
          </a:p>
          <a:p>
            <a:pPr algn="just"/>
            <a:endParaRPr lang="fr-FR" sz="18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fr-BF" sz="1800" dirty="0"/>
          </a:p>
        </p:txBody>
      </p:sp>
    </p:spTree>
    <p:extLst>
      <p:ext uri="{BB962C8B-B14F-4D97-AF65-F5344CB8AC3E}">
        <p14:creationId xmlns:p14="http://schemas.microsoft.com/office/powerpoint/2010/main" val="3666097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3B3E5991-1440-B9EC-0E8E-C0ABC29AB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F4E56975-C80F-1ABA-9616-D2F2DC034E82}"/>
              </a:ext>
            </a:extLst>
          </p:cNvPr>
          <p:cNvSpPr txBox="1"/>
          <p:nvPr/>
        </p:nvSpPr>
        <p:spPr>
          <a:xfrm flipH="1">
            <a:off x="266692" y="1017725"/>
            <a:ext cx="8591551" cy="38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8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Normes minimales spécifiques liées aux </a:t>
            </a:r>
            <a:r>
              <a:rPr lang="fr-FR" sz="1800" b="1" dirty="0">
                <a:solidFill>
                  <a:srgbClr val="0070C0"/>
                </a:solidFill>
                <a:latin typeface="Arial Nova Cond" panose="020B0506020202020204" pitchFamily="34" charset="0"/>
              </a:rPr>
              <a:t>personnels </a:t>
            </a:r>
            <a:r>
              <a:rPr lang="fr-FR" sz="1800" dirty="0">
                <a:solidFill>
                  <a:schemeClr val="tx1"/>
                </a:solidFill>
                <a:latin typeface="Arial Nova Cond" panose="020B0506020202020204" pitchFamily="34" charset="0"/>
              </a:rPr>
              <a:t>:</a:t>
            </a:r>
          </a:p>
          <a:p>
            <a:pPr algn="just"/>
            <a:endParaRPr lang="fr-FR" sz="18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1600" dirty="0"/>
              <a:t>ratio étudiants-enseignant : </a:t>
            </a:r>
            <a:r>
              <a:rPr lang="fr-FR" sz="1600" dirty="0">
                <a:solidFill>
                  <a:srgbClr val="FF0000"/>
                </a:solidFill>
              </a:rPr>
              <a:t>10 étudiants /1 enseignant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1600" dirty="0">
                <a:solidFill>
                  <a:srgbClr val="FF0000"/>
                </a:solidFill>
              </a:rPr>
              <a:t>au moins un encadreur pédagogique permanent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fr-FR" sz="1600" dirty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1700" dirty="0"/>
              <a:t>personnel enseignant 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700" b="1" dirty="0"/>
              <a:t>Profil des enseignants </a:t>
            </a:r>
            <a:r>
              <a:rPr lang="fr-FR" sz="1700" dirty="0"/>
              <a:t>:</a:t>
            </a:r>
          </a:p>
          <a:p>
            <a:pPr lvl="1"/>
            <a:r>
              <a:rPr lang="fr-FR" sz="1700" dirty="0"/>
              <a:t>            - </a:t>
            </a:r>
            <a:r>
              <a:rPr lang="fr-FR" sz="1700" dirty="0">
                <a:solidFill>
                  <a:srgbClr val="7030A0"/>
                </a:solidFill>
              </a:rPr>
              <a:t>disciplines sportives </a:t>
            </a:r>
            <a:r>
              <a:rPr lang="fr-FR" sz="1700" dirty="0"/>
              <a:t>: un E de rang magistral plus deux E de rang B ou C</a:t>
            </a:r>
          </a:p>
          <a:p>
            <a:pPr lvl="1"/>
            <a:r>
              <a:rPr lang="fr-FR" sz="1700" dirty="0"/>
              <a:t>            - </a:t>
            </a:r>
            <a:r>
              <a:rPr lang="fr-FR" sz="1700" dirty="0">
                <a:solidFill>
                  <a:srgbClr val="7030A0"/>
                </a:solidFill>
              </a:rPr>
              <a:t>disciplines fondamentales </a:t>
            </a:r>
            <a:r>
              <a:rPr lang="fr-FR" sz="1700" dirty="0"/>
              <a:t>: un E de rang magistral plus un E de rang B, ou C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700" b="1" dirty="0"/>
              <a:t>Statut des enseignants</a:t>
            </a:r>
          </a:p>
          <a:p>
            <a:pPr lvl="1"/>
            <a:r>
              <a:rPr lang="fr-FR" sz="1700" dirty="0"/>
              <a:t>            - au moins </a:t>
            </a:r>
            <a:r>
              <a:rPr lang="fr-FR" sz="1700" dirty="0">
                <a:solidFill>
                  <a:srgbClr val="7030A0"/>
                </a:solidFill>
              </a:rPr>
              <a:t>dix enseignants permanents de rang universitaire</a:t>
            </a:r>
            <a:r>
              <a:rPr lang="fr-FR" sz="1700" dirty="0"/>
              <a:t>. </a:t>
            </a:r>
          </a:p>
          <a:p>
            <a:pPr lvl="1"/>
            <a:r>
              <a:rPr lang="fr-FR" sz="1700" dirty="0"/>
              <a:t>            - pour les </a:t>
            </a:r>
            <a:r>
              <a:rPr lang="fr-FR" sz="1700" dirty="0">
                <a:solidFill>
                  <a:srgbClr val="7030A0"/>
                </a:solidFill>
              </a:rPr>
              <a:t>enseignants vacataires </a:t>
            </a:r>
            <a:r>
              <a:rPr lang="fr-FR" sz="1700" dirty="0"/>
              <a:t>:</a:t>
            </a:r>
          </a:p>
          <a:p>
            <a:pPr lvl="4"/>
            <a:r>
              <a:rPr lang="fr-FR" sz="1700" dirty="0"/>
              <a:t>	* justifier de leurs compétences/expériences pédagogiques </a:t>
            </a:r>
          </a:p>
          <a:p>
            <a:pPr lvl="4"/>
            <a:r>
              <a:rPr lang="fr-FR" sz="1700" dirty="0"/>
              <a:t>	* justifier d’un diplôme d’études supérieures dûment reconnu</a:t>
            </a:r>
          </a:p>
          <a:p>
            <a:pPr algn="just"/>
            <a:endParaRPr lang="fr-FR" sz="18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fr-BF" sz="1800" dirty="0"/>
          </a:p>
        </p:txBody>
      </p:sp>
      <p:sp>
        <p:nvSpPr>
          <p:cNvPr id="5" name="Google Shape;1412;p36">
            <a:extLst>
              <a:ext uri="{FF2B5EF4-FFF2-40B4-BE49-F238E27FC236}">
                <a16:creationId xmlns:a16="http://schemas.microsoft.com/office/drawing/2014/main" id="{3BC22E2E-2A22-A149-97D0-9876A17A6181}"/>
              </a:ext>
            </a:extLst>
          </p:cNvPr>
          <p:cNvSpPr txBox="1">
            <a:spLocks/>
          </p:cNvSpPr>
          <p:nvPr/>
        </p:nvSpPr>
        <p:spPr>
          <a:xfrm>
            <a:off x="8724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"/>
              <a:buNone/>
              <a:defRPr sz="33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"/>
              <a:buNone/>
              <a:defRPr sz="33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"/>
              <a:buNone/>
              <a:defRPr sz="33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"/>
              <a:buNone/>
              <a:defRPr sz="33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"/>
              <a:buNone/>
              <a:defRPr sz="33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"/>
              <a:buNone/>
              <a:defRPr sz="33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"/>
              <a:buNone/>
              <a:defRPr sz="33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"/>
              <a:buNone/>
              <a:defRPr sz="33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"/>
              <a:buNone/>
              <a:defRPr sz="33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r>
              <a:rPr lang="fr-FR" sz="2400" dirty="0">
                <a:latin typeface="Arial Nova Cond" panose="020B0506020202020204" pitchFamily="34" charset="0"/>
              </a:rPr>
              <a:t>IV.- Dispositions spécifiques aux STAPS </a:t>
            </a:r>
          </a:p>
        </p:txBody>
      </p:sp>
    </p:spTree>
    <p:extLst>
      <p:ext uri="{BB962C8B-B14F-4D97-AF65-F5344CB8AC3E}">
        <p14:creationId xmlns:p14="http://schemas.microsoft.com/office/powerpoint/2010/main" val="1943637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51A1CB40-81DF-711A-71B2-C3CACDA1B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695F153D-BF0B-1E2A-0A09-D3EFCB33CB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813824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400" noProof="0" dirty="0">
                <a:latin typeface="Arial Nova Cond" panose="020B0506020202020204" pitchFamily="34" charset="0"/>
              </a:rPr>
              <a:t>IV.- </a:t>
            </a:r>
            <a:r>
              <a:rPr lang="fr-FR" sz="2000" dirty="0">
                <a:latin typeface="Arial Nova Cond" panose="020B0506020202020204" pitchFamily="34" charset="0"/>
              </a:rPr>
              <a:t>Dispositions spécifiques à la formation des enseignants du secondaire </a:t>
            </a:r>
            <a:endParaRPr lang="fr-FR" sz="2400" noProof="0" dirty="0">
              <a:latin typeface="Arial Nova Cond" panose="020B0506020202020204" pitchFamily="34" charset="0"/>
            </a:endParaRP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B68F28E4-82BD-161A-9BB0-878617D4C639}"/>
              </a:ext>
            </a:extLst>
          </p:cNvPr>
          <p:cNvSpPr txBox="1"/>
          <p:nvPr/>
        </p:nvSpPr>
        <p:spPr>
          <a:xfrm flipH="1">
            <a:off x="266692" y="1017725"/>
            <a:ext cx="8591551" cy="38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8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Normes minimales spécifiques liées aux </a:t>
            </a:r>
            <a:r>
              <a:rPr lang="fr-FR" sz="1800" b="1" dirty="0">
                <a:solidFill>
                  <a:srgbClr val="0070C0"/>
                </a:solidFill>
                <a:latin typeface="Arial Nova Cond" panose="020B0506020202020204" pitchFamily="34" charset="0"/>
              </a:rPr>
              <a:t>équipements  </a:t>
            </a:r>
            <a:r>
              <a:rPr lang="fr-FR" sz="1800" dirty="0">
                <a:solidFill>
                  <a:schemeClr val="tx1"/>
                </a:solidFill>
                <a:latin typeface="Arial Nova Cond" panose="020B0506020202020204" pitchFamily="34" charset="0"/>
              </a:rPr>
              <a:t>:</a:t>
            </a:r>
          </a:p>
          <a:p>
            <a:pPr algn="just"/>
            <a:endParaRPr lang="fr-FR" sz="18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fr-FR" sz="1800" dirty="0"/>
              <a:t>01 </a:t>
            </a:r>
            <a:r>
              <a:rPr lang="fr-FR" sz="1800" dirty="0">
                <a:solidFill>
                  <a:srgbClr val="FF0000"/>
                </a:solidFill>
              </a:rPr>
              <a:t>laboratoire scientifique</a:t>
            </a:r>
            <a:r>
              <a:rPr lang="fr-FR" sz="1800" dirty="0">
                <a:solidFill>
                  <a:schemeClr val="tx1"/>
                </a:solidFill>
              </a:rPr>
              <a:t> de</a:t>
            </a:r>
            <a:r>
              <a:rPr lang="fr-FR" sz="1800" dirty="0"/>
              <a:t> TP de géologie, physique et chimie et biologie 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fr-FR" sz="1800" dirty="0"/>
              <a:t>01 </a:t>
            </a:r>
            <a:r>
              <a:rPr lang="fr-FR" sz="1800" dirty="0">
                <a:solidFill>
                  <a:srgbClr val="FF0000"/>
                </a:solidFill>
              </a:rPr>
              <a:t>logistique conséquente </a:t>
            </a:r>
            <a:r>
              <a:rPr lang="fr-FR" sz="1800" dirty="0"/>
              <a:t>d’au moins deux (2) véhicules de terrain 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fr-FR" sz="1800" dirty="0"/>
              <a:t>01 </a:t>
            </a:r>
            <a:r>
              <a:rPr lang="fr-FR" sz="1800" dirty="0">
                <a:solidFill>
                  <a:srgbClr val="FF0000"/>
                </a:solidFill>
              </a:rPr>
              <a:t>école d’application pour les stages </a:t>
            </a:r>
            <a:r>
              <a:rPr lang="fr-FR" sz="1800" dirty="0"/>
              <a:t>ayant au minimum 3 classes d’une capacité minimale de 25 étudiants.</a:t>
            </a:r>
          </a:p>
          <a:p>
            <a:pPr algn="just"/>
            <a:endParaRPr lang="fr-FR" sz="18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fr-BF" sz="1800" dirty="0"/>
          </a:p>
        </p:txBody>
      </p:sp>
    </p:spTree>
    <p:extLst>
      <p:ext uri="{BB962C8B-B14F-4D97-AF65-F5344CB8AC3E}">
        <p14:creationId xmlns:p14="http://schemas.microsoft.com/office/powerpoint/2010/main" val="2736327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5BCBC53B-FCDB-396C-C986-F85145249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4B951966-CE70-8865-196E-AD09FFE074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813824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400" noProof="0" dirty="0">
                <a:latin typeface="Arial Nova Cond" panose="020B0506020202020204" pitchFamily="34" charset="0"/>
              </a:rPr>
              <a:t>IV.- </a:t>
            </a:r>
            <a:r>
              <a:rPr lang="fr-FR" sz="2000" dirty="0">
                <a:latin typeface="Arial Nova Cond" panose="020B0506020202020204" pitchFamily="34" charset="0"/>
              </a:rPr>
              <a:t>Dispositions spécifiques à la formation des enseignants du secondaire </a:t>
            </a:r>
            <a:endParaRPr lang="fr-FR" sz="2400" noProof="0" dirty="0">
              <a:latin typeface="Arial Nova Cond" panose="020B0506020202020204" pitchFamily="34" charset="0"/>
            </a:endParaRP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9864DDC7-2212-EAAB-FB28-052EBD057B91}"/>
              </a:ext>
            </a:extLst>
          </p:cNvPr>
          <p:cNvSpPr txBox="1"/>
          <p:nvPr/>
        </p:nvSpPr>
        <p:spPr>
          <a:xfrm flipH="1">
            <a:off x="266692" y="1017725"/>
            <a:ext cx="8591551" cy="38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8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Normes minimales spécifiques liées aux </a:t>
            </a:r>
            <a:r>
              <a:rPr lang="fr-FR" sz="1800" b="1" dirty="0">
                <a:solidFill>
                  <a:srgbClr val="0070C0"/>
                </a:solidFill>
                <a:latin typeface="Arial Nova Cond" panose="020B0506020202020204" pitchFamily="34" charset="0"/>
              </a:rPr>
              <a:t>personnels  </a:t>
            </a:r>
            <a:r>
              <a:rPr lang="fr-FR" sz="1800" dirty="0">
                <a:solidFill>
                  <a:schemeClr val="tx1"/>
                </a:solidFill>
                <a:latin typeface="Arial Nova Cond" panose="020B0506020202020204" pitchFamily="34" charset="0"/>
              </a:rPr>
              <a:t>:</a:t>
            </a:r>
          </a:p>
          <a:p>
            <a:pPr algn="just"/>
            <a:endParaRPr lang="fr-FR" sz="18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1600" dirty="0"/>
              <a:t>ratio étudiants-enseignant : </a:t>
            </a:r>
            <a:r>
              <a:rPr lang="fr-FR" sz="1600" dirty="0">
                <a:solidFill>
                  <a:srgbClr val="FF0000"/>
                </a:solidFill>
              </a:rPr>
              <a:t>1 enseignant/10 étudiants </a:t>
            </a:r>
            <a:r>
              <a:rPr lang="fr-FR" sz="1600" dirty="0"/>
              <a:t>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1600" dirty="0">
                <a:solidFill>
                  <a:schemeClr val="bg1">
                    <a:lumMod val="10000"/>
                  </a:schemeClr>
                </a:solidFill>
              </a:rPr>
              <a:t>le 1</a:t>
            </a:r>
            <a:r>
              <a:rPr lang="fr-FR" sz="1600" baseline="30000" dirty="0">
                <a:solidFill>
                  <a:schemeClr val="bg1">
                    <a:lumMod val="10000"/>
                  </a:schemeClr>
                </a:solidFill>
              </a:rPr>
              <a:t>er</a:t>
            </a:r>
            <a:r>
              <a:rPr lang="fr-FR" sz="1600" dirty="0">
                <a:solidFill>
                  <a:schemeClr val="bg1">
                    <a:lumMod val="10000"/>
                  </a:schemeClr>
                </a:solidFill>
              </a:rPr>
              <a:t> responsable </a:t>
            </a:r>
            <a:r>
              <a:rPr lang="fr-FR" sz="1600" dirty="0">
                <a:solidFill>
                  <a:srgbClr val="FF0000"/>
                </a:solidFill>
              </a:rPr>
              <a:t>(DG)</a:t>
            </a:r>
            <a:r>
              <a:rPr lang="fr-FR" sz="1600" dirty="0"/>
              <a:t> doit être de </a:t>
            </a:r>
            <a:r>
              <a:rPr lang="fr-FR" sz="1600" dirty="0">
                <a:solidFill>
                  <a:srgbClr val="C00000"/>
                </a:solidFill>
              </a:rPr>
              <a:t>rang A</a:t>
            </a:r>
            <a:r>
              <a:rPr lang="fr-FR" sz="1600" dirty="0"/>
              <a:t>;</a:t>
            </a:r>
          </a:p>
          <a:p>
            <a:pPr lvl="0"/>
            <a:endParaRPr lang="fr-FR" sz="1600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fr-FR" sz="1600" b="1" dirty="0"/>
              <a:t>Profil des enseignants </a:t>
            </a:r>
            <a:r>
              <a:rPr lang="fr-FR" sz="1600" dirty="0"/>
              <a:t>: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fr-FR" sz="1600" dirty="0">
                <a:solidFill>
                  <a:srgbClr val="942092"/>
                </a:solidFill>
              </a:rPr>
              <a:t>disciplines spécifiques </a:t>
            </a:r>
            <a:r>
              <a:rPr lang="fr-FR" sz="1600" dirty="0"/>
              <a:t>: un E de rang magistral plus 2 E de rang B ou C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fr-FR" sz="1600" dirty="0">
                <a:solidFill>
                  <a:srgbClr val="942092"/>
                </a:solidFill>
              </a:rPr>
              <a:t>disciplines fondamentales </a:t>
            </a:r>
            <a:r>
              <a:rPr lang="fr-FR" sz="1600" dirty="0"/>
              <a:t>: un E de rang magistral plus 1 E de rang B, ou C</a:t>
            </a:r>
          </a:p>
          <a:p>
            <a:pPr marL="285750" lvl="0" indent="-285750">
              <a:buFont typeface="Wingdings" pitchFamily="2" charset="2"/>
              <a:buChar char="§"/>
            </a:pPr>
            <a:endParaRPr lang="fr-FR" sz="1600" b="1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fr-FR" sz="1600" b="1" dirty="0"/>
              <a:t>Statut des enseignants </a:t>
            </a:r>
            <a:r>
              <a:rPr lang="fr-FR" sz="1600" dirty="0"/>
              <a:t>: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fr-FR" sz="1600" dirty="0"/>
              <a:t>au moins </a:t>
            </a:r>
            <a:r>
              <a:rPr lang="fr-FR" sz="1600" dirty="0">
                <a:solidFill>
                  <a:srgbClr val="942092"/>
                </a:solidFill>
              </a:rPr>
              <a:t>5 enseignants permanents titulaires du doctorat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fr-FR" sz="1600" dirty="0"/>
              <a:t>pour </a:t>
            </a:r>
            <a:r>
              <a:rPr lang="fr-FR" sz="1600" dirty="0">
                <a:solidFill>
                  <a:srgbClr val="942092"/>
                </a:solidFill>
              </a:rPr>
              <a:t>les enseignants vacataires </a:t>
            </a:r>
            <a:r>
              <a:rPr lang="fr-FR" sz="1600" dirty="0"/>
              <a:t>:</a:t>
            </a:r>
          </a:p>
          <a:p>
            <a:pPr lvl="2"/>
            <a:r>
              <a:rPr lang="fr-FR" sz="1600" dirty="0"/>
              <a:t>                * justifier de leurs compétences/expériences pédagogiques </a:t>
            </a:r>
          </a:p>
          <a:p>
            <a:pPr lvl="2"/>
            <a:r>
              <a:rPr lang="fr-FR" sz="1600" dirty="0"/>
              <a:t>                * justifier d’un diplôme d’études supérieures dûment reconnu.</a:t>
            </a:r>
          </a:p>
          <a:p>
            <a:pPr algn="just"/>
            <a:endParaRPr lang="fr-FR" sz="18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fr-BF" sz="1800" dirty="0"/>
          </a:p>
        </p:txBody>
      </p:sp>
    </p:spTree>
    <p:extLst>
      <p:ext uri="{BB962C8B-B14F-4D97-AF65-F5344CB8AC3E}">
        <p14:creationId xmlns:p14="http://schemas.microsoft.com/office/powerpoint/2010/main" val="424246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C06F5FBD-0D67-0BDE-85F4-0D3C14D00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1E5C0798-AA7B-809C-0AD3-623D48D68B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813824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400" noProof="0" dirty="0">
                <a:latin typeface="Arial Nova Cond" panose="020B0506020202020204" pitchFamily="34" charset="0"/>
              </a:rPr>
              <a:t>IV.- </a:t>
            </a:r>
            <a:r>
              <a:rPr lang="fr-FR" sz="2000" dirty="0">
                <a:latin typeface="Arial Nova Cond" panose="020B0506020202020204" pitchFamily="34" charset="0"/>
              </a:rPr>
              <a:t>Dispositions spécifiques à la formation des enseignants du secondaire </a:t>
            </a:r>
            <a:endParaRPr lang="fr-FR" sz="2400" noProof="0" dirty="0">
              <a:latin typeface="Arial Nova Cond" panose="020B0506020202020204" pitchFamily="34" charset="0"/>
            </a:endParaRP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0B7D127C-E03F-9E1C-10E2-0478B1B49440}"/>
              </a:ext>
            </a:extLst>
          </p:cNvPr>
          <p:cNvSpPr txBox="1"/>
          <p:nvPr/>
        </p:nvSpPr>
        <p:spPr>
          <a:xfrm flipH="1">
            <a:off x="266693" y="1017725"/>
            <a:ext cx="8591551" cy="38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8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Normes minimales spécifiques liées aux </a:t>
            </a:r>
            <a:r>
              <a:rPr lang="fr-FR" sz="1800" b="1" dirty="0">
                <a:solidFill>
                  <a:srgbClr val="0070C0"/>
                </a:solidFill>
                <a:latin typeface="Arial Nova Cond" panose="020B0506020202020204" pitchFamily="34" charset="0"/>
              </a:rPr>
              <a:t>personnels  </a:t>
            </a:r>
            <a:r>
              <a:rPr lang="fr-FR" sz="1800" dirty="0">
                <a:solidFill>
                  <a:schemeClr val="tx1"/>
                </a:solidFill>
                <a:latin typeface="Arial Nova Cond" panose="020B0506020202020204" pitchFamily="34" charset="0"/>
              </a:rPr>
              <a:t>:</a:t>
            </a:r>
          </a:p>
          <a:p>
            <a:pPr algn="just"/>
            <a:endParaRPr lang="fr-FR" sz="18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/>
              <a:t>Normes en personnel d’encadrement</a:t>
            </a:r>
            <a:endParaRPr lang="fr-FR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Ratio étudiants-encadreur : </a:t>
            </a:r>
            <a:r>
              <a:rPr lang="fr-FR" sz="1600" dirty="0">
                <a:solidFill>
                  <a:srgbClr val="C00000"/>
                </a:solidFill>
              </a:rPr>
              <a:t>1 encadreur/20 étudiants </a:t>
            </a:r>
            <a:endParaRPr lang="fr-FR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Personnel d’encadrement :</a:t>
            </a:r>
          </a:p>
          <a:p>
            <a:pPr lvl="0"/>
            <a:r>
              <a:rPr lang="fr-FR" sz="1600" dirty="0"/>
              <a:t>	- </a:t>
            </a:r>
            <a:r>
              <a:rPr lang="fr-FR" sz="1600" dirty="0">
                <a:solidFill>
                  <a:srgbClr val="C00000"/>
                </a:solidFill>
              </a:rPr>
              <a:t>Profil des encadreurs </a:t>
            </a:r>
            <a:r>
              <a:rPr lang="fr-FR" sz="1600" dirty="0"/>
              <a:t>: Inspecteurs pédagogiques de l’enseignement secondaire</a:t>
            </a:r>
          </a:p>
          <a:p>
            <a:pPr lvl="0"/>
            <a:r>
              <a:rPr lang="fr-FR" sz="1600" dirty="0"/>
              <a:t>	- </a:t>
            </a:r>
            <a:r>
              <a:rPr lang="fr-FR" sz="1600" dirty="0">
                <a:solidFill>
                  <a:srgbClr val="C00000"/>
                </a:solidFill>
              </a:rPr>
              <a:t>Statut des encadreurs </a:t>
            </a:r>
            <a:r>
              <a:rPr lang="fr-FR" sz="1600" dirty="0"/>
              <a:t>: Tous les encadreurs doivent être permanents.</a:t>
            </a:r>
          </a:p>
          <a:p>
            <a:pPr algn="just"/>
            <a:endParaRPr lang="fr-FR" sz="18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fr-BF" sz="1800" dirty="0"/>
          </a:p>
        </p:txBody>
      </p:sp>
    </p:spTree>
    <p:extLst>
      <p:ext uri="{BB962C8B-B14F-4D97-AF65-F5344CB8AC3E}">
        <p14:creationId xmlns:p14="http://schemas.microsoft.com/office/powerpoint/2010/main" val="3186758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C4701E13-E068-4640-BAF8-83BF58346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6987" y="1940950"/>
            <a:ext cx="6850026" cy="669350"/>
          </a:xfr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350"/>
              </a:spcBef>
              <a:spcAft>
                <a:spcPts val="900"/>
              </a:spcAft>
            </a:pPr>
            <a:r>
              <a:rPr lang="fr-FR" sz="3600" noProof="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Merci pour votre attention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8736071-E1D7-4739-A7A7-7859DB704A2F}"/>
              </a:ext>
            </a:extLst>
          </p:cNvPr>
          <p:cNvGrpSpPr/>
          <p:nvPr/>
        </p:nvGrpSpPr>
        <p:grpSpPr>
          <a:xfrm>
            <a:off x="1713" y="1423489"/>
            <a:ext cx="9145712" cy="139981"/>
            <a:chOff x="-2283" y="-19081"/>
            <a:chExt cx="12194283" cy="18664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67EEBD-9B44-4BD3-A69C-92784E75EDDE}"/>
                </a:ext>
              </a:extLst>
            </p:cNvPr>
            <p:cNvSpPr/>
            <p:nvPr/>
          </p:nvSpPr>
          <p:spPr>
            <a:xfrm flipV="1">
              <a:off x="0" y="83780"/>
              <a:ext cx="12192000" cy="837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3CC211-6B6B-4D48-A029-DA6E615B9A21}"/>
                </a:ext>
              </a:extLst>
            </p:cNvPr>
            <p:cNvSpPr/>
            <p:nvPr/>
          </p:nvSpPr>
          <p:spPr>
            <a:xfrm flipV="1">
              <a:off x="-2283" y="0"/>
              <a:ext cx="12192000" cy="837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Étoile à 5 branches 13">
              <a:extLst>
                <a:ext uri="{FF2B5EF4-FFF2-40B4-BE49-F238E27FC236}">
                  <a16:creationId xmlns:a16="http://schemas.microsoft.com/office/drawing/2014/main" id="{835FC7F1-F213-46A5-B0DE-2F8CF3F78CAE}"/>
                </a:ext>
              </a:extLst>
            </p:cNvPr>
            <p:cNvSpPr/>
            <p:nvPr/>
          </p:nvSpPr>
          <p:spPr>
            <a:xfrm>
              <a:off x="6015625" y="-19081"/>
              <a:ext cx="156182" cy="149549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96F1D5-5FFD-4A1A-8FDA-FFBBBC896A85}"/>
              </a:ext>
            </a:extLst>
          </p:cNvPr>
          <p:cNvGrpSpPr/>
          <p:nvPr/>
        </p:nvGrpSpPr>
        <p:grpSpPr>
          <a:xfrm>
            <a:off x="2272" y="3634092"/>
            <a:ext cx="9145712" cy="139981"/>
            <a:chOff x="-2283" y="-19081"/>
            <a:chExt cx="12194283" cy="18664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AF781F9-1CAE-4BD4-A625-41B9D5724B0B}"/>
                </a:ext>
              </a:extLst>
            </p:cNvPr>
            <p:cNvSpPr/>
            <p:nvPr/>
          </p:nvSpPr>
          <p:spPr>
            <a:xfrm flipV="1">
              <a:off x="0" y="83780"/>
              <a:ext cx="12192000" cy="837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FE39BAC-486E-4585-931E-ED039F959CFC}"/>
                </a:ext>
              </a:extLst>
            </p:cNvPr>
            <p:cNvSpPr/>
            <p:nvPr/>
          </p:nvSpPr>
          <p:spPr>
            <a:xfrm flipV="1">
              <a:off x="-2283" y="0"/>
              <a:ext cx="12192000" cy="837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Étoile à 5 branches 13">
              <a:extLst>
                <a:ext uri="{FF2B5EF4-FFF2-40B4-BE49-F238E27FC236}">
                  <a16:creationId xmlns:a16="http://schemas.microsoft.com/office/drawing/2014/main" id="{ECC6D290-ABD3-413A-A61F-C910E0FD1388}"/>
                </a:ext>
              </a:extLst>
            </p:cNvPr>
            <p:cNvSpPr/>
            <p:nvPr/>
          </p:nvSpPr>
          <p:spPr>
            <a:xfrm>
              <a:off x="6015625" y="-19081"/>
              <a:ext cx="156182" cy="149549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901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571576F2-6F16-3384-4665-317CE69DF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B42D20C6-BC55-F3FA-FA6C-C331DB1094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noProof="0" dirty="0">
                <a:latin typeface="Arial Nova Cond" panose="020B0506020202020204" pitchFamily="34" charset="0"/>
              </a:rPr>
              <a:t>I.- </a:t>
            </a:r>
            <a:r>
              <a:rPr lang="fr-FR" sz="2400" dirty="0">
                <a:latin typeface="Arial Nova Cond" panose="020B0506020202020204" pitchFamily="34" charset="0"/>
              </a:rPr>
              <a:t>Introduction</a:t>
            </a:r>
            <a:r>
              <a:rPr lang="fr-FR" sz="2400" noProof="0" dirty="0">
                <a:latin typeface="Arial Nova Cond" panose="020B0506020202020204" pitchFamily="34" charset="0"/>
              </a:rPr>
              <a:t> </a:t>
            </a: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1DD7304F-1750-9036-4BAC-741425BB4268}"/>
              </a:ext>
            </a:extLst>
          </p:cNvPr>
          <p:cNvSpPr txBox="1"/>
          <p:nvPr/>
        </p:nvSpPr>
        <p:spPr>
          <a:xfrm flipH="1">
            <a:off x="1154246" y="1136435"/>
            <a:ext cx="7704001" cy="371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fr-FR" sz="1500" b="1" dirty="0">
                <a:latin typeface="Arial Nova Cond" panose="020B0506020202020204" pitchFamily="34" charset="0"/>
              </a:rPr>
              <a:t>145 articles </a:t>
            </a:r>
            <a:r>
              <a:rPr lang="fr-FR" sz="1500" dirty="0">
                <a:latin typeface="Arial Nova Cond" panose="020B0506020202020204" pitchFamily="34" charset="0"/>
              </a:rPr>
              <a:t>[118] - </a:t>
            </a:r>
            <a:r>
              <a:rPr lang="fr-FR" sz="15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7 Titres </a:t>
            </a:r>
            <a:r>
              <a:rPr lang="fr-FR" sz="1500" dirty="0">
                <a:solidFill>
                  <a:schemeClr val="tx1"/>
                </a:solidFill>
                <a:latin typeface="Arial Nova Cond" panose="020B0506020202020204" pitchFamily="34" charset="0"/>
              </a:rPr>
              <a:t>- </a:t>
            </a:r>
            <a:r>
              <a:rPr lang="fr-FR" sz="15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25 chapitres </a:t>
            </a:r>
            <a:r>
              <a:rPr lang="fr-FR" sz="1500" dirty="0">
                <a:solidFill>
                  <a:schemeClr val="tx1"/>
                </a:solidFill>
                <a:latin typeface="Arial Nova Cond" panose="020B0506020202020204" pitchFamily="34" charset="0"/>
              </a:rPr>
              <a:t>: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sz="1500" dirty="0">
                <a:solidFill>
                  <a:schemeClr val="tx1"/>
                </a:solidFill>
                <a:latin typeface="Arial Nova Cond" panose="020B0506020202020204" pitchFamily="34" charset="0"/>
              </a:rPr>
              <a:t>T1 : Dispositions générales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sz="1500" dirty="0">
                <a:solidFill>
                  <a:schemeClr val="tx1"/>
                </a:solidFill>
                <a:latin typeface="Arial Nova Cond" panose="020B0506020202020204" pitchFamily="34" charset="0"/>
              </a:rPr>
              <a:t>T2 : Régime des autorisations, du contrôle et du suivi 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sz="1500" dirty="0">
                <a:solidFill>
                  <a:schemeClr val="tx1"/>
                </a:solidFill>
                <a:latin typeface="Arial Nova Cond" panose="020B0506020202020204" pitchFamily="34" charset="0"/>
              </a:rPr>
              <a:t>T3 : Organisation administrative, académique et financière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sz="1500" dirty="0">
                <a:solidFill>
                  <a:schemeClr val="tx1"/>
                </a:solidFill>
                <a:latin typeface="Arial Nova Cond" panose="020B0506020202020204" pitchFamily="34" charset="0"/>
              </a:rPr>
              <a:t>T4 : Relations de partenariats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sz="1500" dirty="0">
                <a:solidFill>
                  <a:schemeClr val="tx1"/>
                </a:solidFill>
                <a:latin typeface="Arial Nova Cond" panose="020B0506020202020204" pitchFamily="34" charset="0"/>
              </a:rPr>
              <a:t>T5 : Droits et obligations des acteurs des IPES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sz="1500" dirty="0">
                <a:solidFill>
                  <a:schemeClr val="tx1"/>
                </a:solidFill>
                <a:latin typeface="Arial Nova Cond" panose="020B0506020202020204" pitchFamily="34" charset="0"/>
              </a:rPr>
              <a:t>T6 : Sanctions et récompenses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sz="1500" dirty="0">
                <a:solidFill>
                  <a:schemeClr val="tx1"/>
                </a:solidFill>
                <a:latin typeface="Arial Nova Cond" panose="020B0506020202020204" pitchFamily="34" charset="0"/>
              </a:rPr>
              <a:t>T7 : Dispositions transitoires et finales </a:t>
            </a:r>
          </a:p>
          <a:p>
            <a:pPr algn="just"/>
            <a:endParaRPr lang="fr-FR" sz="15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algn="just"/>
            <a:r>
              <a:rPr lang="fr-FR" sz="15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2. 6 annexes :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sz="1500" dirty="0">
                <a:solidFill>
                  <a:schemeClr val="tx1"/>
                </a:solidFill>
                <a:latin typeface="Arial Nova Cond" panose="020B0506020202020204" pitchFamily="34" charset="0"/>
              </a:rPr>
              <a:t>A1: Régime des autorisations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sz="1500" dirty="0">
                <a:solidFill>
                  <a:schemeClr val="tx1"/>
                </a:solidFill>
                <a:latin typeface="Arial Nova Cond" panose="020B0506020202020204" pitchFamily="34" charset="0"/>
              </a:rPr>
              <a:t>A2: Cahier des clauses techniques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sz="1500" dirty="0">
                <a:solidFill>
                  <a:schemeClr val="tx1"/>
                </a:solidFill>
                <a:latin typeface="Arial Nova Cond" panose="020B0506020202020204" pitchFamily="34" charset="0"/>
              </a:rPr>
              <a:t>A3: Fiche de suivi de l’exécution des enseignements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sz="1500" dirty="0">
                <a:solidFill>
                  <a:schemeClr val="tx1"/>
                </a:solidFill>
                <a:latin typeface="Arial Nova Cond" panose="020B0506020202020204" pitchFamily="34" charset="0"/>
              </a:rPr>
              <a:t>A4: Engagements du fondateur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sz="1500" dirty="0">
                <a:solidFill>
                  <a:schemeClr val="tx1"/>
                </a:solidFill>
                <a:latin typeface="Arial Nova Cond" panose="020B0506020202020204" pitchFamily="34" charset="0"/>
              </a:rPr>
              <a:t>A5 Fiches d’identification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sz="1500" dirty="0">
                <a:solidFill>
                  <a:schemeClr val="tx1"/>
                </a:solidFill>
                <a:latin typeface="Arial Nova Cond" panose="020B0506020202020204" pitchFamily="34" charset="0"/>
              </a:rPr>
              <a:t>A6: Organigrammes types d’une IPES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71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68DD93A3-8F0C-2E01-A812-8B2CE039D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D46C80CB-9A35-E7EF-E14B-780A713ED7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noProof="0" dirty="0">
                <a:latin typeface="Arial Nova Cond" panose="020B0506020202020204" pitchFamily="34" charset="0"/>
              </a:rPr>
              <a:t>II.- Points saillants du projet d’arrêté </a:t>
            </a: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0BA3394B-4BE8-2233-2BF0-20EB9DE2B208}"/>
              </a:ext>
            </a:extLst>
          </p:cNvPr>
          <p:cNvSpPr txBox="1"/>
          <p:nvPr/>
        </p:nvSpPr>
        <p:spPr>
          <a:xfrm flipH="1">
            <a:off x="266697" y="1136435"/>
            <a:ext cx="8591551" cy="371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500" b="1" dirty="0">
                <a:solidFill>
                  <a:srgbClr val="0070C0"/>
                </a:solidFill>
                <a:latin typeface="Arial Nova Cond" panose="020B0506020202020204" pitchFamily="34" charset="0"/>
              </a:rPr>
              <a:t>Innovation majeure 1 (art. 5) : Nationalité burkinabè</a:t>
            </a:r>
          </a:p>
          <a:p>
            <a:pPr algn="just"/>
            <a:endParaRPr lang="fr-FR" sz="1500" b="1" dirty="0">
              <a:latin typeface="Arial Nova Cond" panose="020B0506020202020204" pitchFamily="34" charset="0"/>
            </a:endParaRPr>
          </a:p>
          <a:p>
            <a:pPr algn="just"/>
            <a:endParaRPr lang="fr-FR" sz="15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fr-FR" sz="16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Principe</a:t>
            </a: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, toute IPES est :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une</a:t>
            </a:r>
            <a:r>
              <a:rPr lang="fr-FR" sz="1600" dirty="0">
                <a:latin typeface="Arial Nova Cond" panose="020B0506020202020204" pitchFamily="34" charset="0"/>
              </a:rPr>
              <a:t> 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personne morale </a:t>
            </a:r>
            <a:r>
              <a:rPr lang="fr-FR" sz="1600" dirty="0">
                <a:latin typeface="Arial Nova Cond" panose="020B0506020202020204" pitchFamily="34" charset="0"/>
              </a:rPr>
              <a:t>de 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droit burkinabè </a:t>
            </a:r>
            <a:r>
              <a:rPr lang="fr-FR" sz="1600" dirty="0">
                <a:latin typeface="Arial Nova Cond" panose="020B0506020202020204" pitchFamily="34" charset="0"/>
              </a:rPr>
              <a:t>(Société ou Association | SA pour les étrangers)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1600" dirty="0">
                <a:latin typeface="Arial Nova Cond" panose="020B0506020202020204" pitchFamily="34" charset="0"/>
              </a:rPr>
              <a:t>créée par 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des burkinabè </a:t>
            </a:r>
            <a:r>
              <a:rPr lang="fr-FR" sz="1600" dirty="0">
                <a:latin typeface="Arial Nova Cond" panose="020B0506020202020204" pitchFamily="34" charset="0"/>
              </a:rPr>
              <a:t>(étrangers → associés/sociétaires burkinabè + majorité du capital/pouvoir)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1600" dirty="0">
                <a:latin typeface="Arial Nova Cond" panose="020B0506020202020204" pitchFamily="34" charset="0"/>
              </a:rPr>
              <a:t>ayant son 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siège social </a:t>
            </a:r>
            <a:r>
              <a:rPr lang="fr-FR" sz="1600" dirty="0">
                <a:latin typeface="Arial Nova Cond" panose="020B0506020202020204" pitchFamily="34" charset="0"/>
              </a:rPr>
              <a:t>au Burkina Faso [</a:t>
            </a:r>
            <a:r>
              <a:rPr lang="fr-FR" sz="1200" dirty="0">
                <a:latin typeface="Arial Nova Cond" panose="020B0506020202020204" pitchFamily="34" charset="0"/>
              </a:rPr>
              <a:t>résidence obligatoire du DG, Recteur ou Président d’une UP au BF – art. 57</a:t>
            </a:r>
            <a:r>
              <a:rPr lang="fr-FR" sz="1600" dirty="0">
                <a:latin typeface="Arial Nova Cond" panose="020B0506020202020204" pitchFamily="34" charset="0"/>
              </a:rPr>
              <a:t>]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1600" dirty="0">
                <a:latin typeface="Arial Nova Cond" panose="020B0506020202020204" pitchFamily="34" charset="0"/>
              </a:rPr>
              <a:t>dispensant des enseignements et des formations post-baccalauréat conformes à la réglementation </a:t>
            </a:r>
            <a:endParaRPr lang="fr-BF" sz="1600" dirty="0">
              <a:latin typeface="Arial Nova Cond" panose="020B0506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fr-BF" sz="1600" dirty="0">
              <a:latin typeface="Arial Nova Cond" panose="020B0506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fr-FR" sz="1600" b="1" dirty="0">
                <a:latin typeface="Arial Nova Cond" panose="020B0506020202020204" pitchFamily="34" charset="0"/>
              </a:rPr>
              <a:t>Exception</a:t>
            </a:r>
            <a:r>
              <a:rPr lang="fr-FR" sz="1600" dirty="0">
                <a:latin typeface="Arial Nova Cond" panose="020B0506020202020204" pitchFamily="34" charset="0"/>
              </a:rPr>
              <a:t>: une IPES peut résulter d’un traité ou d’un accord international auquel le Burkina Faso est partie 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7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9C2A5A66-371B-7258-FCC6-59990BCBD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500B1F66-7F4F-7699-B5FF-993C565F19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noProof="0" dirty="0">
                <a:latin typeface="Arial Nova Cond" panose="020B0506020202020204" pitchFamily="34" charset="0"/>
              </a:rPr>
              <a:t>II.- Points saillants du projet d’arrêté </a:t>
            </a: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DB1DB8D6-43E2-E763-EDAE-A4280B36D407}"/>
              </a:ext>
            </a:extLst>
          </p:cNvPr>
          <p:cNvSpPr txBox="1"/>
          <p:nvPr/>
        </p:nvSpPr>
        <p:spPr>
          <a:xfrm flipH="1">
            <a:off x="266697" y="1136435"/>
            <a:ext cx="8591551" cy="371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500" b="1" dirty="0">
                <a:solidFill>
                  <a:srgbClr val="0070C0"/>
                </a:solidFill>
                <a:latin typeface="Arial Nova Cond" panose="020B0506020202020204" pitchFamily="34" charset="0"/>
              </a:rPr>
              <a:t>Innovation majeure 2 (art. 7) : Régimes des études d’ingénieurs</a:t>
            </a:r>
          </a:p>
          <a:p>
            <a:pPr algn="just"/>
            <a:endParaRPr lang="fr-FR" sz="1500" b="1" dirty="0">
              <a:latin typeface="Arial Nova Cond" panose="020B0506020202020204" pitchFamily="34" charset="0"/>
            </a:endParaRPr>
          </a:p>
          <a:p>
            <a:pPr algn="just"/>
            <a:endParaRPr lang="fr-FR" sz="15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Arrêté n°2025-141 du 8 mai 2025 relatif au RGE du 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diplôme d’ingénieur des travaux </a:t>
            </a: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(DIT)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Arrêté n°2025-142 du 8 mai 2025 relatif au RGE du 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diplôme d’ingénieur de conception </a:t>
            </a: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(DIC) 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1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81AA7532-F08D-8353-7EF5-F74CEA440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19434191-5DE5-5FFF-ECED-0D1AC518B5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noProof="0" dirty="0">
                <a:latin typeface="Arial Nova Cond" panose="020B0506020202020204" pitchFamily="34" charset="0"/>
              </a:rPr>
              <a:t>II.- Points saillants du projet d’arrêté </a:t>
            </a: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7C8B0C4F-24F0-EFFC-0CCA-1320AC0D1FF8}"/>
              </a:ext>
            </a:extLst>
          </p:cNvPr>
          <p:cNvSpPr txBox="1"/>
          <p:nvPr/>
        </p:nvSpPr>
        <p:spPr>
          <a:xfrm flipH="1">
            <a:off x="266697" y="1136435"/>
            <a:ext cx="8591551" cy="371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500" b="1" dirty="0">
                <a:solidFill>
                  <a:srgbClr val="0070C0"/>
                </a:solidFill>
                <a:latin typeface="Arial Nova Cond" panose="020B0506020202020204" pitchFamily="34" charset="0"/>
              </a:rPr>
              <a:t>Innovation majeure 3 (art. 7 et 20) : Limitation des filières autorisées à la création et à l’ouverture</a:t>
            </a:r>
          </a:p>
          <a:p>
            <a:pPr algn="just"/>
            <a:endParaRPr lang="fr-FR" sz="1500" b="1" dirty="0">
              <a:latin typeface="Arial Nova Cond" panose="020B0506020202020204" pitchFamily="34" charset="0"/>
            </a:endParaRPr>
          </a:p>
          <a:p>
            <a:pPr algn="just"/>
            <a:endParaRPr lang="fr-FR" sz="15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sz="16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Principe</a:t>
            </a: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 de la limitation des offres à la 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création </a:t>
            </a: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et à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 l’ouverture </a:t>
            </a: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de l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’</a:t>
            </a:r>
            <a:r>
              <a:rPr lang="fr-FR" sz="1600" b="1" dirty="0">
                <a:solidFill>
                  <a:srgbClr val="C00000"/>
                </a:solidFill>
                <a:latin typeface="Arial Nova Cond" panose="020B0506020202020204" pitchFamily="34" charset="0"/>
              </a:rPr>
              <a:t>IPES</a:t>
            </a: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 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6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Niveau</a:t>
            </a: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 des offres de formation : 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Bac+2 et/ou Bac+3</a:t>
            </a: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.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6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Caractère</a:t>
            </a: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 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innovant des offres </a:t>
            </a: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par rapport à celles du public (spécialités et méthodes)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6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Nombre</a:t>
            </a: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 maximal de 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cinq (5) offres </a:t>
            </a: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au total 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sz="16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Exception</a:t>
            </a: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 : 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Spécificité</a:t>
            </a: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 des offres jugée par le Ministre 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31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0B6C1617-7481-25E1-DCF5-02E09D799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79A76A19-179A-4CBC-0AED-F29CB12E9B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noProof="0" dirty="0">
                <a:latin typeface="Arial Nova Cond" panose="020B0506020202020204" pitchFamily="34" charset="0"/>
              </a:rPr>
              <a:t>II.- Points saillants du projet d’arrêté </a:t>
            </a: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A8B777AA-AB59-E9DC-89A4-D9D76D37D0A0}"/>
              </a:ext>
            </a:extLst>
          </p:cNvPr>
          <p:cNvSpPr txBox="1"/>
          <p:nvPr/>
        </p:nvSpPr>
        <p:spPr>
          <a:xfrm flipH="1">
            <a:off x="266697" y="1136435"/>
            <a:ext cx="8591551" cy="371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500" b="1" dirty="0">
                <a:solidFill>
                  <a:srgbClr val="0070C0"/>
                </a:solidFill>
                <a:latin typeface="Arial Nova Cond" panose="020B0506020202020204" pitchFamily="34" charset="0"/>
              </a:rPr>
              <a:t>Innovation majeure 4 (art. 16 et 24) : Enseignants permanents </a:t>
            </a:r>
            <a:endParaRPr lang="fr-FR" sz="15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Toute IPES doit, à on ouverture, disposer </a:t>
            </a:r>
            <a:r>
              <a:rPr lang="fr-FR" sz="1800" b="1" dirty="0">
                <a:solidFill>
                  <a:srgbClr val="C00000"/>
                </a:solidFill>
                <a:latin typeface="Arial Nova Cond" panose="020B0506020202020204" pitchFamily="34" charset="0"/>
              </a:rPr>
              <a:t>par offre de formation </a:t>
            </a: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d’au moins 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600" dirty="0">
                <a:solidFill>
                  <a:srgbClr val="942092"/>
                </a:solidFill>
                <a:latin typeface="Arial Nova Cond" panose="020B0506020202020204" pitchFamily="34" charset="0"/>
              </a:rPr>
              <a:t>3 enseignants permanents </a:t>
            </a: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(Doctorat unique ou PhD) pour les 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ISP ou GEP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600" dirty="0">
                <a:solidFill>
                  <a:srgbClr val="942092"/>
                </a:solidFill>
                <a:latin typeface="Arial Nova Cond" panose="020B0506020202020204" pitchFamily="34" charset="0"/>
              </a:rPr>
              <a:t>5 enseignants permanents </a:t>
            </a: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(Doctorat unique ou PhD) pour les 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UP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fr-FR" sz="1600" dirty="0">
              <a:solidFill>
                <a:srgbClr val="C00000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Toute IPES doit disposer, après :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1600" dirty="0">
                <a:solidFill>
                  <a:srgbClr val="942092"/>
                </a:solidFill>
                <a:latin typeface="Arial Nova Cond" panose="020B0506020202020204" pitchFamily="34" charset="0"/>
              </a:rPr>
              <a:t>5 années académiques </a:t>
            </a: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de fonctionnement, d’au moins </a:t>
            </a:r>
            <a:r>
              <a:rPr lang="fr-FR" sz="1600" dirty="0">
                <a:solidFill>
                  <a:srgbClr val="FF3300"/>
                </a:solidFill>
                <a:latin typeface="Arial Nova Cond" panose="020B0506020202020204" pitchFamily="34" charset="0"/>
              </a:rPr>
              <a:t>20%</a:t>
            </a: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 d’EP;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1600" dirty="0">
                <a:solidFill>
                  <a:srgbClr val="942092"/>
                </a:solidFill>
                <a:latin typeface="Arial Nova Cond" panose="020B0506020202020204" pitchFamily="34" charset="0"/>
              </a:rPr>
              <a:t>10 années académiques </a:t>
            </a: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de fonctionnement, d’au moins </a:t>
            </a:r>
            <a:r>
              <a:rPr lang="fr-FR" sz="1600" dirty="0">
                <a:solidFill>
                  <a:srgbClr val="FF3300"/>
                </a:solidFill>
                <a:latin typeface="Arial Nova Cond" panose="020B0506020202020204" pitchFamily="34" charset="0"/>
              </a:rPr>
              <a:t>30%</a:t>
            </a: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 d’EP;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1600" dirty="0">
                <a:solidFill>
                  <a:srgbClr val="942092"/>
                </a:solidFill>
                <a:latin typeface="Arial Nova Cond" panose="020B0506020202020204" pitchFamily="34" charset="0"/>
              </a:rPr>
              <a:t>20 années académiques </a:t>
            </a: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de fonctionnement, d’au moins 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50%</a:t>
            </a: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 d’EP.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sz="1600" b="1" dirty="0">
                <a:solidFill>
                  <a:schemeClr val="tx1"/>
                </a:solidFill>
                <a:latin typeface="Arial Nova Cond" panose="020B0506020202020204" pitchFamily="34" charset="0"/>
              </a:rPr>
              <a:t>Recruter au moins </a:t>
            </a:r>
            <a:r>
              <a:rPr lang="fr-FR" sz="1600" dirty="0">
                <a:solidFill>
                  <a:srgbClr val="C00000"/>
                </a:solidFill>
                <a:latin typeface="Arial Nova Cond" panose="020B0506020202020204" pitchFamily="34" charset="0"/>
              </a:rPr>
              <a:t>1 EP supplémentaire</a:t>
            </a: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 pour </a:t>
            </a:r>
            <a:r>
              <a:rPr lang="fr-FR" sz="1600" b="1" dirty="0">
                <a:solidFill>
                  <a:srgbClr val="C00000"/>
                </a:solidFill>
                <a:latin typeface="Arial Nova Cond" panose="020B0506020202020204" pitchFamily="34" charset="0"/>
              </a:rPr>
              <a:t>toute nouvelle offre de formation </a:t>
            </a:r>
            <a:r>
              <a:rPr lang="fr-FR" sz="1600" dirty="0">
                <a:solidFill>
                  <a:schemeClr val="tx1"/>
                </a:solidFill>
                <a:latin typeface="Arial Nova Cond" panose="020B0506020202020204" pitchFamily="34" charset="0"/>
              </a:rPr>
              <a:t>(art. 24).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>
          <a:extLst>
            <a:ext uri="{FF2B5EF4-FFF2-40B4-BE49-F238E27FC236}">
              <a16:creationId xmlns:a16="http://schemas.microsoft.com/office/drawing/2014/main" id="{8056788A-F09D-9B83-AE90-CBFEBC2BA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6">
            <a:extLst>
              <a:ext uri="{FF2B5EF4-FFF2-40B4-BE49-F238E27FC236}">
                <a16:creationId xmlns:a16="http://schemas.microsoft.com/office/drawing/2014/main" id="{00CCD546-42B3-7133-C5E2-54CF045FAF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noProof="0" dirty="0">
                <a:latin typeface="Arial Nova Cond" panose="020B0506020202020204" pitchFamily="34" charset="0"/>
              </a:rPr>
              <a:t>II.- Points saillants du projet d’arrêté </a:t>
            </a:r>
          </a:p>
        </p:txBody>
      </p:sp>
      <p:sp>
        <p:nvSpPr>
          <p:cNvPr id="3" name="Google Shape;1424;p36">
            <a:extLst>
              <a:ext uri="{FF2B5EF4-FFF2-40B4-BE49-F238E27FC236}">
                <a16:creationId xmlns:a16="http://schemas.microsoft.com/office/drawing/2014/main" id="{C142ACE7-B49C-2087-9E39-22C87EA67C44}"/>
              </a:ext>
            </a:extLst>
          </p:cNvPr>
          <p:cNvSpPr txBox="1"/>
          <p:nvPr/>
        </p:nvSpPr>
        <p:spPr>
          <a:xfrm flipH="1">
            <a:off x="266697" y="1136435"/>
            <a:ext cx="8591551" cy="371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just"/>
            <a:r>
              <a:rPr lang="fr-FR" sz="1500" b="1" dirty="0">
                <a:solidFill>
                  <a:srgbClr val="0070C0"/>
                </a:solidFill>
                <a:latin typeface="Arial Nova Cond" panose="020B0506020202020204" pitchFamily="34" charset="0"/>
              </a:rPr>
              <a:t>Innovations majeures 5 (art. 26) : Domiciliation d’IPES | Transfert de gestion </a:t>
            </a:r>
          </a:p>
          <a:p>
            <a:pPr algn="just"/>
            <a:endParaRPr lang="fr-FR" sz="1500" b="1" dirty="0">
              <a:latin typeface="Arial Nova Cond" panose="020B0506020202020204" pitchFamily="34" charset="0"/>
            </a:endParaRPr>
          </a:p>
          <a:p>
            <a:pPr algn="just"/>
            <a:endParaRPr lang="fr-FR" sz="1500" b="1" dirty="0">
              <a:latin typeface="Arial Nova Cond" panose="020B0506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/>
              <a:t>Aucune Institution Privée d’Enseignement Supérieur </a:t>
            </a:r>
            <a:r>
              <a:rPr lang="fr-FR" dirty="0">
                <a:solidFill>
                  <a:srgbClr val="C00000"/>
                </a:solidFill>
              </a:rPr>
              <a:t>ne peut </a:t>
            </a:r>
            <a:r>
              <a:rPr lang="fr-FR" b="1" dirty="0">
                <a:solidFill>
                  <a:srgbClr val="C00000"/>
                </a:solidFill>
              </a:rPr>
              <a:t>héberger</a:t>
            </a:r>
            <a:r>
              <a:rPr lang="fr-FR" dirty="0">
                <a:solidFill>
                  <a:srgbClr val="C00000"/>
                </a:solidFill>
              </a:rPr>
              <a:t> une offre de formation </a:t>
            </a:r>
            <a:r>
              <a:rPr lang="fr-FR" dirty="0"/>
              <a:t>de quelque nature que ce soit sans que celle-ci n’ait reçu une </a:t>
            </a:r>
            <a:r>
              <a:rPr lang="fr-FR" dirty="0">
                <a:solidFill>
                  <a:srgbClr val="942092"/>
                </a:solidFill>
              </a:rPr>
              <a:t>autorisation préalable</a:t>
            </a:r>
            <a:r>
              <a:rPr lang="fr-FR" dirty="0"/>
              <a:t> du ministère en charge de l’enseignement supérieur.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dirty="0"/>
          </a:p>
          <a:p>
            <a:pPr marL="285750" indent="-285750">
              <a:buFont typeface="Wingdings" pitchFamily="2" charset="2"/>
              <a:buChar char="§"/>
            </a:pPr>
            <a:r>
              <a:rPr lang="fr-FR" dirty="0"/>
              <a:t>Le transfert de gestion s’entend également de </a:t>
            </a:r>
            <a:r>
              <a:rPr lang="fr-FR" b="1" dirty="0">
                <a:solidFill>
                  <a:srgbClr val="C00000"/>
                </a:solidFill>
              </a:rPr>
              <a:t>toutes autres opérations de restructuration </a:t>
            </a:r>
            <a:r>
              <a:rPr lang="fr-FR" dirty="0"/>
              <a:t>des entités juridiques porteuses d’IPES.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dirty="0"/>
          </a:p>
          <a:p>
            <a:pPr marL="342900" indent="-342900" algn="just">
              <a:buFont typeface="+mj-lt"/>
              <a:buAutoNum type="arabicPeriod" startAt="2"/>
            </a:pPr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algn="just"/>
            <a:endParaRPr lang="fr-FR" sz="15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fr-FR" sz="1600" dirty="0">
              <a:solidFill>
                <a:schemeClr val="tx1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31448"/>
      </p:ext>
    </p:extLst>
  </p:cSld>
  <p:clrMapOvr>
    <a:masterClrMapping/>
  </p:clrMapOvr>
</p:sld>
</file>

<file path=ppt/theme/theme1.xml><?xml version="1.0" encoding="utf-8"?>
<a:theme xmlns:a="http://schemas.openxmlformats.org/drawingml/2006/main" name="Cycle Diagrams Theme for a Project Proposal by Slidesgo">
  <a:themeElements>
    <a:clrScheme name="Simple Light">
      <a:dk1>
        <a:srgbClr val="1C1C1C"/>
      </a:dk1>
      <a:lt1>
        <a:srgbClr val="F3F3F3"/>
      </a:lt1>
      <a:dk2>
        <a:srgbClr val="87AFC6"/>
      </a:dk2>
      <a:lt2>
        <a:srgbClr val="8EB0B4"/>
      </a:lt2>
      <a:accent1>
        <a:srgbClr val="D09E96"/>
      </a:accent1>
      <a:accent2>
        <a:srgbClr val="2E556D"/>
      </a:accent2>
      <a:accent3>
        <a:srgbClr val="E2E2E2"/>
      </a:accent3>
      <a:accent4>
        <a:srgbClr val="FFFFFF"/>
      </a:accent4>
      <a:accent5>
        <a:srgbClr val="FFFFFF"/>
      </a:accent5>
      <a:accent6>
        <a:srgbClr val="FFFFFF"/>
      </a:accent6>
      <a:hlink>
        <a:srgbClr val="1C1C1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nalisé">
  <a:themeElements>
    <a:clrScheme name="Custom 11">
      <a:dk1>
        <a:srgbClr val="000000"/>
      </a:dk1>
      <a:lt1>
        <a:srgbClr val="FFFFFF"/>
      </a:lt1>
      <a:dk2>
        <a:srgbClr val="8439BD"/>
      </a:dk2>
      <a:lt2>
        <a:srgbClr val="EBEBEB"/>
      </a:lt2>
      <a:accent1>
        <a:srgbClr val="0EABB7"/>
      </a:accent1>
      <a:accent2>
        <a:srgbClr val="4868E5"/>
      </a:accent2>
      <a:accent3>
        <a:srgbClr val="20A472"/>
      </a:accent3>
      <a:accent4>
        <a:srgbClr val="B13DC8"/>
      </a:accent4>
      <a:accent5>
        <a:srgbClr val="172DA6"/>
      </a:accent5>
      <a:accent6>
        <a:srgbClr val="00B0F0"/>
      </a:accent6>
      <a:hlink>
        <a:srgbClr val="00B0F0"/>
      </a:hlink>
      <a:folHlink>
        <a:srgbClr val="B13DC8"/>
      </a:folHlink>
    </a:clrScheme>
    <a:fontScheme name="Custom 11">
      <a:majorFont>
        <a:latin typeface="Speak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ful product roadmap timeline_Win32_SL_v3" id="{061EDF52-E0A6-4B09-AC91-99376BDEAEBE}" vid="{EB6D99AA-2953-4511-BF11-744F79C18307}"/>
    </a:ext>
  </a:extLst>
</a:theme>
</file>

<file path=ppt/theme/theme3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6798</TotalTime>
  <Words>3543</Words>
  <Application>Microsoft Office PowerPoint</Application>
  <PresentationFormat>Affichage à l'écran (16:9)</PresentationFormat>
  <Paragraphs>460</Paragraphs>
  <Slides>36</Slides>
  <Notes>36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36</vt:i4>
      </vt:variant>
    </vt:vector>
  </HeadingPairs>
  <TitlesOfParts>
    <vt:vector size="50" baseType="lpstr">
      <vt:lpstr>Avenir Next LT Pro Light</vt:lpstr>
      <vt:lpstr>Nunito Light</vt:lpstr>
      <vt:lpstr>Arial</vt:lpstr>
      <vt:lpstr>Calibri</vt:lpstr>
      <vt:lpstr>Arial Nova Cond</vt:lpstr>
      <vt:lpstr>Posterama</vt:lpstr>
      <vt:lpstr>Catamaran</vt:lpstr>
      <vt:lpstr>Inter</vt:lpstr>
      <vt:lpstr>Speak Pro</vt:lpstr>
      <vt:lpstr>Wingdings</vt:lpstr>
      <vt:lpstr>Gill Sans MT</vt:lpstr>
      <vt:lpstr>Cycle Diagrams Theme for a Project Proposal by Slidesgo</vt:lpstr>
      <vt:lpstr>Personnalisé</vt:lpstr>
      <vt:lpstr>Colis</vt:lpstr>
      <vt:lpstr>Présentation PowerPoint</vt:lpstr>
      <vt:lpstr>Présentation PowerPoint</vt:lpstr>
      <vt:lpstr>I.- Introduction </vt:lpstr>
      <vt:lpstr>I.- Introduction </vt:lpstr>
      <vt:lpstr>II.- Points saillants du projet d’arrêté </vt:lpstr>
      <vt:lpstr>II.- Points saillants du projet d’arrêté </vt:lpstr>
      <vt:lpstr>II.- Points saillants du projet d’arrêté </vt:lpstr>
      <vt:lpstr>II.- Points saillants du projet d’arrêté </vt:lpstr>
      <vt:lpstr>II.- Points saillants du projet d’arrêté </vt:lpstr>
      <vt:lpstr>II.- Points saillants du projet d’arrêté </vt:lpstr>
      <vt:lpstr>II.- Points saillants du projet d’arrêté </vt:lpstr>
      <vt:lpstr>II.- Points saillants du projet d’arrêté </vt:lpstr>
      <vt:lpstr>II.- Points saillants du projet d’arrêté </vt:lpstr>
      <vt:lpstr>II.- Points saillants du projet d’arrêté </vt:lpstr>
      <vt:lpstr>II.- Points saillants du projet d’arrêté </vt:lpstr>
      <vt:lpstr>II.- Points saillants du projet d’arrêté </vt:lpstr>
      <vt:lpstr>II.- Points saillants du projet d’arrêté </vt:lpstr>
      <vt:lpstr>III.- Présentation des annexes</vt:lpstr>
      <vt:lpstr>III.- Présentation des annexes</vt:lpstr>
      <vt:lpstr>IV.- Dispositions spécifiques aux SDS</vt:lpstr>
      <vt:lpstr>IV.- Dispositions spécifiques aux SDS</vt:lpstr>
      <vt:lpstr>IV.- Dispositions spécifiques aux SDS</vt:lpstr>
      <vt:lpstr>IV.- Dispositions spécifiques aux SDS</vt:lpstr>
      <vt:lpstr>IV.- Dispositions spécifiques aux SDS</vt:lpstr>
      <vt:lpstr>IV.- Dispositions spécifiques aux SDS</vt:lpstr>
      <vt:lpstr>IV.- Dispositions spécifiques aux SDS</vt:lpstr>
      <vt:lpstr>IV.- Dispositions spécifiques aux SDS</vt:lpstr>
      <vt:lpstr>IV.- Dispositions spécifiques aux SDS</vt:lpstr>
      <vt:lpstr>IV.- Dispositions spécifiques aux SDS</vt:lpstr>
      <vt:lpstr>IV.- Dispositions spécifiques aux STAPS </vt:lpstr>
      <vt:lpstr>IV.- Dispositions spécifiques aux STAPS </vt:lpstr>
      <vt:lpstr>Présentation PowerPoint</vt:lpstr>
      <vt:lpstr>IV.- Dispositions spécifiques à la formation des enseignants du secondaire </vt:lpstr>
      <vt:lpstr>IV.- Dispositions spécifiques à la formation des enseignants du secondaire </vt:lpstr>
      <vt:lpstr>IV.- Dispositions spécifiques à la formation des enseignants du secondaire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Samuel PARE</dc:creator>
  <cp:lastModifiedBy>PC</cp:lastModifiedBy>
  <cp:revision>177</cp:revision>
  <dcterms:modified xsi:type="dcterms:W3CDTF">2025-11-13T10:45:21Z</dcterms:modified>
</cp:coreProperties>
</file>